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64" r:id="rId1"/>
  </p:sldMasterIdLst>
  <p:notesMasterIdLst>
    <p:notesMasterId r:id="rId53"/>
  </p:notesMasterIdLst>
  <p:sldIdLst>
    <p:sldId id="271" r:id="rId2"/>
    <p:sldId id="309" r:id="rId3"/>
    <p:sldId id="338" r:id="rId4"/>
    <p:sldId id="327" r:id="rId5"/>
    <p:sldId id="314" r:id="rId6"/>
    <p:sldId id="313" r:id="rId7"/>
    <p:sldId id="311" r:id="rId8"/>
    <p:sldId id="328" r:id="rId9"/>
    <p:sldId id="310" r:id="rId10"/>
    <p:sldId id="329" r:id="rId11"/>
    <p:sldId id="331" r:id="rId12"/>
    <p:sldId id="330" r:id="rId13"/>
    <p:sldId id="316" r:id="rId14"/>
    <p:sldId id="312" r:id="rId15"/>
    <p:sldId id="332" r:id="rId16"/>
    <p:sldId id="334" r:id="rId17"/>
    <p:sldId id="336" r:id="rId18"/>
    <p:sldId id="335" r:id="rId19"/>
    <p:sldId id="318" r:id="rId20"/>
    <p:sldId id="317" r:id="rId21"/>
    <p:sldId id="337" r:id="rId22"/>
    <p:sldId id="346" r:id="rId23"/>
    <p:sldId id="347" r:id="rId24"/>
    <p:sldId id="320" r:id="rId25"/>
    <p:sldId id="319" r:id="rId26"/>
    <p:sldId id="339" r:id="rId27"/>
    <p:sldId id="340" r:id="rId28"/>
    <p:sldId id="344" r:id="rId29"/>
    <p:sldId id="348" r:id="rId30"/>
    <p:sldId id="351" r:id="rId31"/>
    <p:sldId id="349" r:id="rId32"/>
    <p:sldId id="352" r:id="rId33"/>
    <p:sldId id="353" r:id="rId34"/>
    <p:sldId id="354" r:id="rId35"/>
    <p:sldId id="355" r:id="rId36"/>
    <p:sldId id="356" r:id="rId37"/>
    <p:sldId id="345" r:id="rId38"/>
    <p:sldId id="357" r:id="rId39"/>
    <p:sldId id="358" r:id="rId40"/>
    <p:sldId id="359" r:id="rId41"/>
    <p:sldId id="322" r:id="rId42"/>
    <p:sldId id="321" r:id="rId43"/>
    <p:sldId id="325" r:id="rId44"/>
    <p:sldId id="341" r:id="rId45"/>
    <p:sldId id="342" r:id="rId46"/>
    <p:sldId id="326" r:id="rId47"/>
    <p:sldId id="324" r:id="rId48"/>
    <p:sldId id="360" r:id="rId49"/>
    <p:sldId id="361" r:id="rId50"/>
    <p:sldId id="363" r:id="rId51"/>
    <p:sldId id="343"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F2B6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53"/>
    <p:restoredTop sz="93971"/>
  </p:normalViewPr>
  <p:slideViewPr>
    <p:cSldViewPr snapToGrid="0" snapToObjects="1">
      <p:cViewPr>
        <p:scale>
          <a:sx n="97" d="100"/>
          <a:sy n="97" d="100"/>
        </p:scale>
        <p:origin x="1016"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A75CA4-E6BE-5A4A-B980-8A6C29725472}" type="datetimeFigureOut">
              <a:rPr lang="en-US" smtClean="0"/>
              <a:t>10/28/21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DEFDCC-4470-5A49-81F4-6C1BB68FC4E8}" type="slidenum">
              <a:rPr lang="en-US" smtClean="0"/>
              <a:t>‹#›</a:t>
            </a:fld>
            <a:endParaRPr lang="en-US"/>
          </a:p>
        </p:txBody>
      </p:sp>
    </p:spTree>
    <p:extLst>
      <p:ext uri="{BB962C8B-B14F-4D97-AF65-F5344CB8AC3E}">
        <p14:creationId xmlns:p14="http://schemas.microsoft.com/office/powerpoint/2010/main" val="36944590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range of multimodal scRNA-seq technologies. </a:t>
            </a:r>
          </a:p>
        </p:txBody>
      </p:sp>
      <p:sp>
        <p:nvSpPr>
          <p:cNvPr id="4" name="Slide Number Placeholder 3"/>
          <p:cNvSpPr>
            <a:spLocks noGrp="1"/>
          </p:cNvSpPr>
          <p:nvPr>
            <p:ph type="sldNum" sz="quarter" idx="5"/>
          </p:nvPr>
        </p:nvSpPr>
        <p:spPr/>
        <p:txBody>
          <a:bodyPr/>
          <a:lstStyle/>
          <a:p>
            <a:fld id="{93DEFDCC-4470-5A49-81F4-6C1BB68FC4E8}" type="slidenum">
              <a:rPr lang="en-US" smtClean="0"/>
              <a:t>3</a:t>
            </a:fld>
            <a:endParaRPr lang="en-US"/>
          </a:p>
        </p:txBody>
      </p:sp>
    </p:spTree>
    <p:extLst>
      <p:ext uri="{BB962C8B-B14F-4D97-AF65-F5344CB8AC3E}">
        <p14:creationId xmlns:p14="http://schemas.microsoft.com/office/powerpoint/2010/main" val="17680121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3DEFDCC-4470-5A49-81F4-6C1BB68FC4E8}" type="slidenum">
              <a:rPr lang="en-US" smtClean="0"/>
              <a:t>17</a:t>
            </a:fld>
            <a:endParaRPr lang="en-US"/>
          </a:p>
        </p:txBody>
      </p:sp>
    </p:spTree>
    <p:extLst>
      <p:ext uri="{BB962C8B-B14F-4D97-AF65-F5344CB8AC3E}">
        <p14:creationId xmlns:p14="http://schemas.microsoft.com/office/powerpoint/2010/main" val="5871284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lumMod val="85000"/>
                  </a:schemeClr>
                </a:solidFill>
                <a:latin typeface="Helvetica" pitchFamily="2" charset="0"/>
              </a:rPr>
              <a:t>Clusters represent thousands of copies of the same DNA strand in a 1-2 micron spot.</a:t>
            </a:r>
          </a:p>
        </p:txBody>
      </p:sp>
      <p:sp>
        <p:nvSpPr>
          <p:cNvPr id="4" name="Slide Number Placeholder 3"/>
          <p:cNvSpPr>
            <a:spLocks noGrp="1"/>
          </p:cNvSpPr>
          <p:nvPr>
            <p:ph type="sldNum" sz="quarter" idx="5"/>
          </p:nvPr>
        </p:nvSpPr>
        <p:spPr/>
        <p:txBody>
          <a:bodyPr/>
          <a:lstStyle/>
          <a:p>
            <a:fld id="{93DEFDCC-4470-5A49-81F4-6C1BB68FC4E8}" type="slidenum">
              <a:rPr lang="en-US" smtClean="0"/>
              <a:t>18</a:t>
            </a:fld>
            <a:endParaRPr lang="en-US"/>
          </a:p>
        </p:txBody>
      </p:sp>
    </p:spTree>
    <p:extLst>
      <p:ext uri="{BB962C8B-B14F-4D97-AF65-F5344CB8AC3E}">
        <p14:creationId xmlns:p14="http://schemas.microsoft.com/office/powerpoint/2010/main" val="19039055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lumMod val="85000"/>
                  </a:schemeClr>
                </a:solidFill>
                <a:latin typeface="Helvetica" pitchFamily="2" charset="0"/>
              </a:rPr>
              <a:t>Sequencing by synthesis (each of the four DNA bases emit an intensity of a unique wavelength).</a:t>
            </a:r>
          </a:p>
        </p:txBody>
      </p:sp>
      <p:sp>
        <p:nvSpPr>
          <p:cNvPr id="4" name="Slide Number Placeholder 3"/>
          <p:cNvSpPr>
            <a:spLocks noGrp="1"/>
          </p:cNvSpPr>
          <p:nvPr>
            <p:ph type="sldNum" sz="quarter" idx="5"/>
          </p:nvPr>
        </p:nvSpPr>
        <p:spPr/>
        <p:txBody>
          <a:bodyPr/>
          <a:lstStyle/>
          <a:p>
            <a:fld id="{93DEFDCC-4470-5A49-81F4-6C1BB68FC4E8}" type="slidenum">
              <a:rPr lang="en-US" smtClean="0"/>
              <a:t>21</a:t>
            </a:fld>
            <a:endParaRPr lang="en-US"/>
          </a:p>
        </p:txBody>
      </p:sp>
    </p:spTree>
    <p:extLst>
      <p:ext uri="{BB962C8B-B14F-4D97-AF65-F5344CB8AC3E}">
        <p14:creationId xmlns:p14="http://schemas.microsoft.com/office/powerpoint/2010/main" val="6492670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bg1">
                  <a:lumMod val="85000"/>
                </a:schemeClr>
              </a:solidFill>
              <a:latin typeface="Helvetica" pitchFamily="2" charset="0"/>
            </a:endParaRPr>
          </a:p>
        </p:txBody>
      </p:sp>
      <p:sp>
        <p:nvSpPr>
          <p:cNvPr id="4" name="Slide Number Placeholder 3"/>
          <p:cNvSpPr>
            <a:spLocks noGrp="1"/>
          </p:cNvSpPr>
          <p:nvPr>
            <p:ph type="sldNum" sz="quarter" idx="5"/>
          </p:nvPr>
        </p:nvSpPr>
        <p:spPr/>
        <p:txBody>
          <a:bodyPr/>
          <a:lstStyle/>
          <a:p>
            <a:fld id="{93DEFDCC-4470-5A49-81F4-6C1BB68FC4E8}" type="slidenum">
              <a:rPr lang="en-US" smtClean="0"/>
              <a:t>22</a:t>
            </a:fld>
            <a:endParaRPr lang="en-US"/>
          </a:p>
        </p:txBody>
      </p:sp>
    </p:spTree>
    <p:extLst>
      <p:ext uri="{BB962C8B-B14F-4D97-AF65-F5344CB8AC3E}">
        <p14:creationId xmlns:p14="http://schemas.microsoft.com/office/powerpoint/2010/main" val="41170130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bg1">
                  <a:lumMod val="85000"/>
                </a:schemeClr>
              </a:solidFill>
              <a:latin typeface="Helvetica" pitchFamily="2" charset="0"/>
            </a:endParaRPr>
          </a:p>
        </p:txBody>
      </p:sp>
      <p:sp>
        <p:nvSpPr>
          <p:cNvPr id="4" name="Slide Number Placeholder 3"/>
          <p:cNvSpPr>
            <a:spLocks noGrp="1"/>
          </p:cNvSpPr>
          <p:nvPr>
            <p:ph type="sldNum" sz="quarter" idx="5"/>
          </p:nvPr>
        </p:nvSpPr>
        <p:spPr/>
        <p:txBody>
          <a:bodyPr/>
          <a:lstStyle/>
          <a:p>
            <a:fld id="{93DEFDCC-4470-5A49-81F4-6C1BB68FC4E8}" type="slidenum">
              <a:rPr lang="en-US" smtClean="0"/>
              <a:t>23</a:t>
            </a:fld>
            <a:endParaRPr lang="en-US"/>
          </a:p>
        </p:txBody>
      </p:sp>
    </p:spTree>
    <p:extLst>
      <p:ext uri="{BB962C8B-B14F-4D97-AF65-F5344CB8AC3E}">
        <p14:creationId xmlns:p14="http://schemas.microsoft.com/office/powerpoint/2010/main" val="2717972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Sequencing saturation = measure of the fraction of library complexity that was captured during sequencing. Inverse of sequencing saturation can be interpreted as roughly the number of new transcripts you expect to find with one new read. If sequencing saturation is at 50%, every 2 new reads will result in 1 new UMI count (unique transcript) detected. 90% sequencing saturation means that 10 new reads are necessary to obtain one new UMI count.</a:t>
            </a:r>
          </a:p>
        </p:txBody>
      </p:sp>
      <p:sp>
        <p:nvSpPr>
          <p:cNvPr id="4" name="Slide Number Placeholder 3"/>
          <p:cNvSpPr>
            <a:spLocks noGrp="1"/>
          </p:cNvSpPr>
          <p:nvPr>
            <p:ph type="sldNum" sz="quarter" idx="5"/>
          </p:nvPr>
        </p:nvSpPr>
        <p:spPr/>
        <p:txBody>
          <a:bodyPr/>
          <a:lstStyle/>
          <a:p>
            <a:fld id="{93DEFDCC-4470-5A49-81F4-6C1BB68FC4E8}" type="slidenum">
              <a:rPr lang="en-US" smtClean="0"/>
              <a:t>34</a:t>
            </a:fld>
            <a:endParaRPr lang="en-US"/>
          </a:p>
        </p:txBody>
      </p:sp>
    </p:spTree>
    <p:extLst>
      <p:ext uri="{BB962C8B-B14F-4D97-AF65-F5344CB8AC3E}">
        <p14:creationId xmlns:p14="http://schemas.microsoft.com/office/powerpoint/2010/main" val="16692842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3DEFDCC-4470-5A49-81F4-6C1BB68FC4E8}" type="slidenum">
              <a:rPr lang="en-US" smtClean="0"/>
              <a:t>35</a:t>
            </a:fld>
            <a:endParaRPr lang="en-US"/>
          </a:p>
        </p:txBody>
      </p:sp>
    </p:spTree>
    <p:extLst>
      <p:ext uri="{BB962C8B-B14F-4D97-AF65-F5344CB8AC3E}">
        <p14:creationId xmlns:p14="http://schemas.microsoft.com/office/powerpoint/2010/main" val="1914621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3DEFDCC-4470-5A49-81F4-6C1BB68FC4E8}" type="slidenum">
              <a:rPr lang="en-US" smtClean="0"/>
              <a:t>36</a:t>
            </a:fld>
            <a:endParaRPr lang="en-US"/>
          </a:p>
        </p:txBody>
      </p:sp>
    </p:spTree>
    <p:extLst>
      <p:ext uri="{BB962C8B-B14F-4D97-AF65-F5344CB8AC3E}">
        <p14:creationId xmlns:p14="http://schemas.microsoft.com/office/powerpoint/2010/main" val="9362897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Basic droplet-based protocol from 10x Chromium.</a:t>
            </a:r>
          </a:p>
        </p:txBody>
      </p:sp>
      <p:sp>
        <p:nvSpPr>
          <p:cNvPr id="4" name="Slide Number Placeholder 3"/>
          <p:cNvSpPr>
            <a:spLocks noGrp="1"/>
          </p:cNvSpPr>
          <p:nvPr>
            <p:ph type="sldNum" sz="quarter" idx="5"/>
          </p:nvPr>
        </p:nvSpPr>
        <p:spPr/>
        <p:txBody>
          <a:bodyPr/>
          <a:lstStyle/>
          <a:p>
            <a:fld id="{93DEFDCC-4470-5A49-81F4-6C1BB68FC4E8}" type="slidenum">
              <a:rPr lang="en-US" smtClean="0"/>
              <a:t>4</a:t>
            </a:fld>
            <a:endParaRPr lang="en-US"/>
          </a:p>
        </p:txBody>
      </p:sp>
    </p:spTree>
    <p:extLst>
      <p:ext uri="{BB962C8B-B14F-4D97-AF65-F5344CB8AC3E}">
        <p14:creationId xmlns:p14="http://schemas.microsoft.com/office/powerpoint/2010/main" val="27661864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www.youtube.com</a:t>
            </a:r>
            <a:r>
              <a:rPr lang="en-US" dirty="0"/>
              <a:t>/</a:t>
            </a:r>
            <a:r>
              <a:rPr lang="en-US" dirty="0" err="1"/>
              <a:t>watch?v</a:t>
            </a:r>
            <a:r>
              <a:rPr lang="en-US" dirty="0"/>
              <a:t>=fCd6B5HRaZ8</a:t>
            </a:r>
          </a:p>
        </p:txBody>
      </p:sp>
      <p:sp>
        <p:nvSpPr>
          <p:cNvPr id="4" name="Slide Number Placeholder 3"/>
          <p:cNvSpPr>
            <a:spLocks noGrp="1"/>
          </p:cNvSpPr>
          <p:nvPr>
            <p:ph type="sldNum" sz="quarter" idx="5"/>
          </p:nvPr>
        </p:nvSpPr>
        <p:spPr/>
        <p:txBody>
          <a:bodyPr/>
          <a:lstStyle/>
          <a:p>
            <a:fld id="{93DEFDCC-4470-5A49-81F4-6C1BB68FC4E8}" type="slidenum">
              <a:rPr lang="en-US" smtClean="0"/>
              <a:t>5</a:t>
            </a:fld>
            <a:endParaRPr lang="en-US"/>
          </a:p>
        </p:txBody>
      </p:sp>
    </p:spTree>
    <p:extLst>
      <p:ext uri="{BB962C8B-B14F-4D97-AF65-F5344CB8AC3E}">
        <p14:creationId xmlns:p14="http://schemas.microsoft.com/office/powerpoint/2010/main" val="2327392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lumMod val="85000"/>
                  </a:schemeClr>
                </a:solidFill>
                <a:latin typeface="Helvetica" pitchFamily="2" charset="0"/>
              </a:rPr>
              <a:t>Involves gathering nucleic acids from your organism and cell types of interest. Usually involves isolating and purifying nucleic acids, shearing nucleic acids to certain sizes, amplifying the product, and ligating </a:t>
            </a:r>
            <a:r>
              <a:rPr lang="en-US" i="1" dirty="0">
                <a:solidFill>
                  <a:schemeClr val="bg1">
                    <a:lumMod val="85000"/>
                  </a:schemeClr>
                </a:solidFill>
                <a:latin typeface="Helvetica" pitchFamily="2" charset="0"/>
              </a:rPr>
              <a:t>sequencing adaptors </a:t>
            </a:r>
            <a:r>
              <a:rPr lang="en-US" dirty="0">
                <a:solidFill>
                  <a:schemeClr val="bg1">
                    <a:lumMod val="85000"/>
                  </a:schemeClr>
                </a:solidFill>
                <a:latin typeface="Helvetica" pitchFamily="2" charset="0"/>
              </a:rPr>
              <a:t>(small fragments of DNA used to anchor a molecule of interest onto the flow cell).</a:t>
            </a:r>
          </a:p>
        </p:txBody>
      </p:sp>
      <p:sp>
        <p:nvSpPr>
          <p:cNvPr id="4" name="Slide Number Placeholder 3"/>
          <p:cNvSpPr>
            <a:spLocks noGrp="1"/>
          </p:cNvSpPr>
          <p:nvPr>
            <p:ph type="sldNum" sz="quarter" idx="5"/>
          </p:nvPr>
        </p:nvSpPr>
        <p:spPr/>
        <p:txBody>
          <a:bodyPr/>
          <a:lstStyle/>
          <a:p>
            <a:fld id="{93DEFDCC-4470-5A49-81F4-6C1BB68FC4E8}" type="slidenum">
              <a:rPr lang="en-US" smtClean="0"/>
              <a:t>9</a:t>
            </a:fld>
            <a:endParaRPr lang="en-US"/>
          </a:p>
        </p:txBody>
      </p:sp>
    </p:spTree>
    <p:extLst>
      <p:ext uri="{BB962C8B-B14F-4D97-AF65-F5344CB8AC3E}">
        <p14:creationId xmlns:p14="http://schemas.microsoft.com/office/powerpoint/2010/main" val="6707153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3DEFDCC-4470-5A49-81F4-6C1BB68FC4E8}" type="slidenum">
              <a:rPr lang="en-US" smtClean="0"/>
              <a:t>10</a:t>
            </a:fld>
            <a:endParaRPr lang="en-US"/>
          </a:p>
        </p:txBody>
      </p:sp>
    </p:spTree>
    <p:extLst>
      <p:ext uri="{BB962C8B-B14F-4D97-AF65-F5344CB8AC3E}">
        <p14:creationId xmlns:p14="http://schemas.microsoft.com/office/powerpoint/2010/main" val="38045324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lumMod val="85000"/>
                  </a:schemeClr>
                </a:solidFill>
                <a:latin typeface="Helvetica" pitchFamily="2" charset="0"/>
              </a:rPr>
              <a:t>End result is a </a:t>
            </a:r>
            <a:r>
              <a:rPr lang="en-US" i="1" dirty="0">
                <a:solidFill>
                  <a:schemeClr val="bg1">
                    <a:lumMod val="85000"/>
                  </a:schemeClr>
                </a:solidFill>
                <a:latin typeface="Helvetica" pitchFamily="2" charset="0"/>
              </a:rPr>
              <a:t>library</a:t>
            </a:r>
            <a:r>
              <a:rPr lang="en-US" dirty="0">
                <a:solidFill>
                  <a:schemeClr val="bg1">
                    <a:lumMod val="85000"/>
                  </a:schemeClr>
                </a:solidFill>
                <a:latin typeface="Helvetica" pitchFamily="2" charset="0"/>
              </a:rPr>
              <a:t> (a pool of DNA fragments with adapters attached).</a:t>
            </a:r>
          </a:p>
        </p:txBody>
      </p:sp>
      <p:sp>
        <p:nvSpPr>
          <p:cNvPr id="4" name="Slide Number Placeholder 3"/>
          <p:cNvSpPr>
            <a:spLocks noGrp="1"/>
          </p:cNvSpPr>
          <p:nvPr>
            <p:ph type="sldNum" sz="quarter" idx="5"/>
          </p:nvPr>
        </p:nvSpPr>
        <p:spPr/>
        <p:txBody>
          <a:bodyPr/>
          <a:lstStyle/>
          <a:p>
            <a:fld id="{93DEFDCC-4470-5A49-81F4-6C1BB68FC4E8}" type="slidenum">
              <a:rPr lang="en-US" smtClean="0"/>
              <a:t>11</a:t>
            </a:fld>
            <a:endParaRPr lang="en-US"/>
          </a:p>
        </p:txBody>
      </p:sp>
    </p:spTree>
    <p:extLst>
      <p:ext uri="{BB962C8B-B14F-4D97-AF65-F5344CB8AC3E}">
        <p14:creationId xmlns:p14="http://schemas.microsoft.com/office/powerpoint/2010/main" val="42755393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bg1">
                    <a:lumMod val="85000"/>
                  </a:schemeClr>
                </a:solidFill>
                <a:latin typeface="Helvetica" pitchFamily="2" charset="0"/>
              </a:rPr>
              <a:t>End result is a </a:t>
            </a:r>
            <a:r>
              <a:rPr lang="en-US" i="1" dirty="0">
                <a:solidFill>
                  <a:schemeClr val="bg1">
                    <a:lumMod val="85000"/>
                  </a:schemeClr>
                </a:solidFill>
                <a:latin typeface="Helvetica" pitchFamily="2" charset="0"/>
              </a:rPr>
              <a:t>library</a:t>
            </a:r>
            <a:r>
              <a:rPr lang="en-US" dirty="0">
                <a:solidFill>
                  <a:schemeClr val="bg1">
                    <a:lumMod val="85000"/>
                  </a:schemeClr>
                </a:solidFill>
                <a:latin typeface="Helvetica" pitchFamily="2" charset="0"/>
              </a:rPr>
              <a:t> (a pool of DNA fragments with adapters attached).</a:t>
            </a:r>
          </a:p>
        </p:txBody>
      </p:sp>
      <p:sp>
        <p:nvSpPr>
          <p:cNvPr id="4" name="Slide Number Placeholder 3"/>
          <p:cNvSpPr>
            <a:spLocks noGrp="1"/>
          </p:cNvSpPr>
          <p:nvPr>
            <p:ph type="sldNum" sz="quarter" idx="5"/>
          </p:nvPr>
        </p:nvSpPr>
        <p:spPr/>
        <p:txBody>
          <a:bodyPr/>
          <a:lstStyle/>
          <a:p>
            <a:fld id="{93DEFDCC-4470-5A49-81F4-6C1BB68FC4E8}" type="slidenum">
              <a:rPr lang="en-US" smtClean="0"/>
              <a:t>12</a:t>
            </a:fld>
            <a:endParaRPr lang="en-US"/>
          </a:p>
        </p:txBody>
      </p:sp>
    </p:spTree>
    <p:extLst>
      <p:ext uri="{BB962C8B-B14F-4D97-AF65-F5344CB8AC3E}">
        <p14:creationId xmlns:p14="http://schemas.microsoft.com/office/powerpoint/2010/main" val="9974791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Flow cell = t</a:t>
            </a:r>
            <a:r>
              <a:rPr lang="en-US" dirty="0">
                <a:solidFill>
                  <a:schemeClr val="bg1">
                    <a:lumMod val="85000"/>
                  </a:schemeClr>
                </a:solidFill>
                <a:latin typeface="Helvetica" pitchFamily="2" charset="0"/>
              </a:rPr>
              <a:t>hick glass slide with channels/lanes; each lane is randomly coated with a lawn of oligos that are complementary to library</a:t>
            </a:r>
            <a:endParaRPr lang="en-US" dirty="0"/>
          </a:p>
        </p:txBody>
      </p:sp>
      <p:sp>
        <p:nvSpPr>
          <p:cNvPr id="4" name="Slide Number Placeholder 3"/>
          <p:cNvSpPr>
            <a:spLocks noGrp="1"/>
          </p:cNvSpPr>
          <p:nvPr>
            <p:ph type="sldNum" sz="quarter" idx="5"/>
          </p:nvPr>
        </p:nvSpPr>
        <p:spPr/>
        <p:txBody>
          <a:bodyPr/>
          <a:lstStyle/>
          <a:p>
            <a:fld id="{93DEFDCC-4470-5A49-81F4-6C1BB68FC4E8}" type="slidenum">
              <a:rPr lang="en-US" smtClean="0"/>
              <a:t>15</a:t>
            </a:fld>
            <a:endParaRPr lang="en-US"/>
          </a:p>
        </p:txBody>
      </p:sp>
    </p:spTree>
    <p:extLst>
      <p:ext uri="{BB962C8B-B14F-4D97-AF65-F5344CB8AC3E}">
        <p14:creationId xmlns:p14="http://schemas.microsoft.com/office/powerpoint/2010/main" val="2250838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3DEFDCC-4470-5A49-81F4-6C1BB68FC4E8}" type="slidenum">
              <a:rPr lang="en-US" smtClean="0"/>
              <a:t>16</a:t>
            </a:fld>
            <a:endParaRPr lang="en-US"/>
          </a:p>
        </p:txBody>
      </p:sp>
    </p:spTree>
    <p:extLst>
      <p:ext uri="{BB962C8B-B14F-4D97-AF65-F5344CB8AC3E}">
        <p14:creationId xmlns:p14="http://schemas.microsoft.com/office/powerpoint/2010/main" val="7615804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61A52-F92B-6946-83FD-CE2E7ED2F44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EF851E2-F352-D14F-BBC8-BDD09582E7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45C5DEF-2052-8B41-9BCA-20FC382BAC1D}"/>
              </a:ext>
            </a:extLst>
          </p:cNvPr>
          <p:cNvSpPr>
            <a:spLocks noGrp="1"/>
          </p:cNvSpPr>
          <p:nvPr>
            <p:ph type="dt" sz="half" idx="10"/>
          </p:nvPr>
        </p:nvSpPr>
        <p:spPr/>
        <p:txBody>
          <a:bodyPr/>
          <a:lstStyle/>
          <a:p>
            <a:fld id="{073D55F9-11A3-4523-8F38-6BA37933791A}" type="datetime1">
              <a:rPr lang="en-US" smtClean="0"/>
              <a:t>10/28/21</a:t>
            </a:fld>
            <a:endParaRPr lang="en-US"/>
          </a:p>
        </p:txBody>
      </p:sp>
      <p:sp>
        <p:nvSpPr>
          <p:cNvPr id="5" name="Footer Placeholder 4">
            <a:extLst>
              <a:ext uri="{FF2B5EF4-FFF2-40B4-BE49-F238E27FC236}">
                <a16:creationId xmlns:a16="http://schemas.microsoft.com/office/drawing/2014/main" id="{EB421DF3-7236-624F-B714-4EDAB27CEFF4}"/>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319CCBF0-454E-B24C-AAE3-8DC91DB9BB26}"/>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6514156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31F1E-D27B-BE4E-A83A-F6FD243273D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93F205E-03F0-384D-AADC-7F88D584AFD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7C9C65-F92B-C947-9270-88637A44F5CF}"/>
              </a:ext>
            </a:extLst>
          </p:cNvPr>
          <p:cNvSpPr>
            <a:spLocks noGrp="1"/>
          </p:cNvSpPr>
          <p:nvPr>
            <p:ph type="dt" sz="half" idx="10"/>
          </p:nvPr>
        </p:nvSpPr>
        <p:spPr/>
        <p:txBody>
          <a:bodyPr/>
          <a:lstStyle/>
          <a:p>
            <a:fld id="{193BAB95-8DA7-460B-B00A-7037C8394FB0}" type="datetime1">
              <a:rPr lang="en-US" smtClean="0"/>
              <a:pPr/>
              <a:t>10/28/21</a:t>
            </a:fld>
            <a:endParaRPr lang="en-US" dirty="0"/>
          </a:p>
        </p:txBody>
      </p:sp>
      <p:sp>
        <p:nvSpPr>
          <p:cNvPr id="5" name="Footer Placeholder 4">
            <a:extLst>
              <a:ext uri="{FF2B5EF4-FFF2-40B4-BE49-F238E27FC236}">
                <a16:creationId xmlns:a16="http://schemas.microsoft.com/office/drawing/2014/main" id="{C3C56AB5-60D2-934C-A2D6-7C8C9481AC10}"/>
              </a:ext>
            </a:extLst>
          </p:cNvPr>
          <p:cNvSpPr>
            <a:spLocks noGrp="1"/>
          </p:cNvSpPr>
          <p:nvPr>
            <p:ph type="ftr" sz="quarter" idx="11"/>
          </p:nvPr>
        </p:nvSpPr>
        <p:spPr/>
        <p:txBody>
          <a:bodyPr/>
          <a:lstStyle/>
          <a:p>
            <a:r>
              <a:rPr lang="en-US"/>
              <a:t>Sample Footer Text</a:t>
            </a:r>
            <a:endParaRPr lang="en-US" dirty="0">
              <a:solidFill>
                <a:srgbClr val="FFFFFF"/>
              </a:solidFill>
            </a:endParaRPr>
          </a:p>
        </p:txBody>
      </p:sp>
      <p:sp>
        <p:nvSpPr>
          <p:cNvPr id="6" name="Slide Number Placeholder 5">
            <a:extLst>
              <a:ext uri="{FF2B5EF4-FFF2-40B4-BE49-F238E27FC236}">
                <a16:creationId xmlns:a16="http://schemas.microsoft.com/office/drawing/2014/main" id="{D20A7C2A-94B8-B74A-8B9D-F27F379F9D0E}"/>
              </a:ext>
            </a:extLst>
          </p:cNvPr>
          <p:cNvSpPr>
            <a:spLocks noGrp="1"/>
          </p:cNvSpPr>
          <p:nvPr>
            <p:ph type="sldNum" sz="quarter" idx="12"/>
          </p:nvPr>
        </p:nvSpPr>
        <p:spPr/>
        <p:txBody>
          <a:bodyPr/>
          <a:lstStyle/>
          <a:p>
            <a:fld id="{11A71338-8BA2-4C79-A6C5-5A8E30081D0C}" type="slidenum">
              <a:rPr lang="en-US" smtClean="0"/>
              <a:pPr/>
              <a:t>‹#›</a:t>
            </a:fld>
            <a:endParaRPr lang="en-US" dirty="0"/>
          </a:p>
        </p:txBody>
      </p:sp>
    </p:spTree>
    <p:extLst>
      <p:ext uri="{BB962C8B-B14F-4D97-AF65-F5344CB8AC3E}">
        <p14:creationId xmlns:p14="http://schemas.microsoft.com/office/powerpoint/2010/main" val="424646882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C4AC3C5-8CAA-5A4C-A4BC-5F7FE09023E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9E01AD6-FFA7-7646-9BC8-82B0EC9C937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672B2B-6CF0-0A40-B720-A177C7F392E1}"/>
              </a:ext>
            </a:extLst>
          </p:cNvPr>
          <p:cNvSpPr>
            <a:spLocks noGrp="1"/>
          </p:cNvSpPr>
          <p:nvPr>
            <p:ph type="dt" sz="half" idx="10"/>
          </p:nvPr>
        </p:nvSpPr>
        <p:spPr/>
        <p:txBody>
          <a:bodyPr/>
          <a:lstStyle/>
          <a:p>
            <a:fld id="{193BAB95-8DA7-460B-B00A-7037C8394FB0}" type="datetime1">
              <a:rPr lang="en-US" smtClean="0"/>
              <a:pPr/>
              <a:t>10/28/21</a:t>
            </a:fld>
            <a:endParaRPr lang="en-US" dirty="0"/>
          </a:p>
        </p:txBody>
      </p:sp>
      <p:sp>
        <p:nvSpPr>
          <p:cNvPr id="5" name="Footer Placeholder 4">
            <a:extLst>
              <a:ext uri="{FF2B5EF4-FFF2-40B4-BE49-F238E27FC236}">
                <a16:creationId xmlns:a16="http://schemas.microsoft.com/office/drawing/2014/main" id="{3C12404A-9415-6A4F-B9FA-C1A0F4B60CA2}"/>
              </a:ext>
            </a:extLst>
          </p:cNvPr>
          <p:cNvSpPr>
            <a:spLocks noGrp="1"/>
          </p:cNvSpPr>
          <p:nvPr>
            <p:ph type="ftr" sz="quarter" idx="11"/>
          </p:nvPr>
        </p:nvSpPr>
        <p:spPr/>
        <p:txBody>
          <a:bodyPr/>
          <a:lstStyle/>
          <a:p>
            <a:r>
              <a:rPr lang="en-US"/>
              <a:t>Sample Footer Text</a:t>
            </a:r>
            <a:endParaRPr lang="en-US" dirty="0">
              <a:solidFill>
                <a:srgbClr val="FFFFFF"/>
              </a:solidFill>
            </a:endParaRPr>
          </a:p>
        </p:txBody>
      </p:sp>
      <p:sp>
        <p:nvSpPr>
          <p:cNvPr id="6" name="Slide Number Placeholder 5">
            <a:extLst>
              <a:ext uri="{FF2B5EF4-FFF2-40B4-BE49-F238E27FC236}">
                <a16:creationId xmlns:a16="http://schemas.microsoft.com/office/drawing/2014/main" id="{1446EC1E-A43E-F447-985C-50C2DE0A8247}"/>
              </a:ext>
            </a:extLst>
          </p:cNvPr>
          <p:cNvSpPr>
            <a:spLocks noGrp="1"/>
          </p:cNvSpPr>
          <p:nvPr>
            <p:ph type="sldNum" sz="quarter" idx="12"/>
          </p:nvPr>
        </p:nvSpPr>
        <p:spPr/>
        <p:txBody>
          <a:bodyPr/>
          <a:lstStyle/>
          <a:p>
            <a:fld id="{11A71338-8BA2-4C79-A6C5-5A8E30081D0C}" type="slidenum">
              <a:rPr lang="en-US" smtClean="0"/>
              <a:pPr/>
              <a:t>‹#›</a:t>
            </a:fld>
            <a:endParaRPr lang="en-US" dirty="0"/>
          </a:p>
        </p:txBody>
      </p:sp>
    </p:spTree>
    <p:extLst>
      <p:ext uri="{BB962C8B-B14F-4D97-AF65-F5344CB8AC3E}">
        <p14:creationId xmlns:p14="http://schemas.microsoft.com/office/powerpoint/2010/main" val="2801458745"/>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FAD6E-D808-7043-9D84-8F8B8D2A44B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0D7C95-ABB2-C34B-A29B-C36E2D04E64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05FA63-B673-8440-842D-79E4C6963761}"/>
              </a:ext>
            </a:extLst>
          </p:cNvPr>
          <p:cNvSpPr>
            <a:spLocks noGrp="1"/>
          </p:cNvSpPr>
          <p:nvPr>
            <p:ph type="dt" sz="half" idx="10"/>
          </p:nvPr>
        </p:nvSpPr>
        <p:spPr/>
        <p:txBody>
          <a:bodyPr/>
          <a:lstStyle/>
          <a:p>
            <a:fld id="{193BAB95-8DA7-460B-B00A-7037C8394FB0}" type="datetime1">
              <a:rPr lang="en-US" smtClean="0"/>
              <a:pPr/>
              <a:t>10/28/21</a:t>
            </a:fld>
            <a:endParaRPr lang="en-US" dirty="0"/>
          </a:p>
        </p:txBody>
      </p:sp>
      <p:sp>
        <p:nvSpPr>
          <p:cNvPr id="5" name="Footer Placeholder 4">
            <a:extLst>
              <a:ext uri="{FF2B5EF4-FFF2-40B4-BE49-F238E27FC236}">
                <a16:creationId xmlns:a16="http://schemas.microsoft.com/office/drawing/2014/main" id="{0915413A-317D-1545-ACDA-CE993E361CA4}"/>
              </a:ext>
            </a:extLst>
          </p:cNvPr>
          <p:cNvSpPr>
            <a:spLocks noGrp="1"/>
          </p:cNvSpPr>
          <p:nvPr>
            <p:ph type="ftr" sz="quarter" idx="11"/>
          </p:nvPr>
        </p:nvSpPr>
        <p:spPr/>
        <p:txBody>
          <a:bodyPr/>
          <a:lstStyle/>
          <a:p>
            <a:r>
              <a:rPr lang="en-US"/>
              <a:t>Sample Footer Text</a:t>
            </a:r>
            <a:endParaRPr lang="en-US" dirty="0">
              <a:solidFill>
                <a:srgbClr val="FFFFFF"/>
              </a:solidFill>
            </a:endParaRPr>
          </a:p>
        </p:txBody>
      </p:sp>
      <p:sp>
        <p:nvSpPr>
          <p:cNvPr id="6" name="Slide Number Placeholder 5">
            <a:extLst>
              <a:ext uri="{FF2B5EF4-FFF2-40B4-BE49-F238E27FC236}">
                <a16:creationId xmlns:a16="http://schemas.microsoft.com/office/drawing/2014/main" id="{5C6CB29D-F946-A440-90A7-D84B93DA5041}"/>
              </a:ext>
            </a:extLst>
          </p:cNvPr>
          <p:cNvSpPr>
            <a:spLocks noGrp="1"/>
          </p:cNvSpPr>
          <p:nvPr>
            <p:ph type="sldNum" sz="quarter" idx="12"/>
          </p:nvPr>
        </p:nvSpPr>
        <p:spPr/>
        <p:txBody>
          <a:bodyPr/>
          <a:lstStyle/>
          <a:p>
            <a:fld id="{11A71338-8BA2-4C79-A6C5-5A8E30081D0C}" type="slidenum">
              <a:rPr lang="en-US" smtClean="0"/>
              <a:pPr/>
              <a:t>‹#›</a:t>
            </a:fld>
            <a:endParaRPr lang="en-US" dirty="0"/>
          </a:p>
        </p:txBody>
      </p:sp>
    </p:spTree>
    <p:extLst>
      <p:ext uri="{BB962C8B-B14F-4D97-AF65-F5344CB8AC3E}">
        <p14:creationId xmlns:p14="http://schemas.microsoft.com/office/powerpoint/2010/main" val="3568554580"/>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5082D-440E-5A44-9C2C-A6F558950C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512F519-A084-ED42-8D45-E12DE6D6C0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332D4A-A484-D943-8FC0-085149B14C53}"/>
              </a:ext>
            </a:extLst>
          </p:cNvPr>
          <p:cNvSpPr>
            <a:spLocks noGrp="1"/>
          </p:cNvSpPr>
          <p:nvPr>
            <p:ph type="dt" sz="half" idx="10"/>
          </p:nvPr>
        </p:nvSpPr>
        <p:spPr/>
        <p:txBody>
          <a:bodyPr/>
          <a:lstStyle/>
          <a:p>
            <a:fld id="{8C33F3CA-C7E3-432D-9282-18F13836509A}" type="datetime1">
              <a:rPr lang="en-US" smtClean="0"/>
              <a:t>10/28/21</a:t>
            </a:fld>
            <a:endParaRPr lang="en-US" dirty="0"/>
          </a:p>
        </p:txBody>
      </p:sp>
      <p:sp>
        <p:nvSpPr>
          <p:cNvPr id="5" name="Footer Placeholder 4">
            <a:extLst>
              <a:ext uri="{FF2B5EF4-FFF2-40B4-BE49-F238E27FC236}">
                <a16:creationId xmlns:a16="http://schemas.microsoft.com/office/drawing/2014/main" id="{DDCAE8B0-6833-3341-954E-BA52736983A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1B58037B-27DC-1B4E-A398-8B527F454AC2}"/>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4131124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EE042-35F1-D342-BBC1-4FB40B8A64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6DBC30-DB5D-3C48-A93C-C1E976534A8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9F74EBD-D974-4649-A53C-B4E0C2D68B1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B9EBF45-2D0D-7949-84CD-989FB7C406ED}"/>
              </a:ext>
            </a:extLst>
          </p:cNvPr>
          <p:cNvSpPr>
            <a:spLocks noGrp="1"/>
          </p:cNvSpPr>
          <p:nvPr>
            <p:ph type="dt" sz="half" idx="10"/>
          </p:nvPr>
        </p:nvSpPr>
        <p:spPr/>
        <p:txBody>
          <a:bodyPr/>
          <a:lstStyle/>
          <a:p>
            <a:fld id="{193BAB95-8DA7-460B-B00A-7037C8394FB0}" type="datetime1">
              <a:rPr lang="en-US" smtClean="0"/>
              <a:pPr/>
              <a:t>10/28/21</a:t>
            </a:fld>
            <a:endParaRPr lang="en-US" dirty="0"/>
          </a:p>
        </p:txBody>
      </p:sp>
      <p:sp>
        <p:nvSpPr>
          <p:cNvPr id="6" name="Footer Placeholder 5">
            <a:extLst>
              <a:ext uri="{FF2B5EF4-FFF2-40B4-BE49-F238E27FC236}">
                <a16:creationId xmlns:a16="http://schemas.microsoft.com/office/drawing/2014/main" id="{923F765B-B098-B54E-B205-B19C2C7D2777}"/>
              </a:ext>
            </a:extLst>
          </p:cNvPr>
          <p:cNvSpPr>
            <a:spLocks noGrp="1"/>
          </p:cNvSpPr>
          <p:nvPr>
            <p:ph type="ftr" sz="quarter" idx="11"/>
          </p:nvPr>
        </p:nvSpPr>
        <p:spPr/>
        <p:txBody>
          <a:bodyPr/>
          <a:lstStyle/>
          <a:p>
            <a:r>
              <a:rPr lang="en-US"/>
              <a:t>Sample Footer Text</a:t>
            </a:r>
            <a:endParaRPr lang="en-US" dirty="0">
              <a:solidFill>
                <a:srgbClr val="FFFFFF"/>
              </a:solidFill>
            </a:endParaRPr>
          </a:p>
        </p:txBody>
      </p:sp>
      <p:sp>
        <p:nvSpPr>
          <p:cNvPr id="7" name="Slide Number Placeholder 6">
            <a:extLst>
              <a:ext uri="{FF2B5EF4-FFF2-40B4-BE49-F238E27FC236}">
                <a16:creationId xmlns:a16="http://schemas.microsoft.com/office/drawing/2014/main" id="{FA2456B7-40B0-A34A-B107-B927B0854D6A}"/>
              </a:ext>
            </a:extLst>
          </p:cNvPr>
          <p:cNvSpPr>
            <a:spLocks noGrp="1"/>
          </p:cNvSpPr>
          <p:nvPr>
            <p:ph type="sldNum" sz="quarter" idx="12"/>
          </p:nvPr>
        </p:nvSpPr>
        <p:spPr/>
        <p:txBody>
          <a:bodyPr/>
          <a:lstStyle/>
          <a:p>
            <a:fld id="{11A71338-8BA2-4C79-A6C5-5A8E30081D0C}" type="slidenum">
              <a:rPr lang="en-US" smtClean="0"/>
              <a:pPr/>
              <a:t>‹#›</a:t>
            </a:fld>
            <a:endParaRPr lang="en-US" dirty="0"/>
          </a:p>
        </p:txBody>
      </p:sp>
    </p:spTree>
    <p:extLst>
      <p:ext uri="{BB962C8B-B14F-4D97-AF65-F5344CB8AC3E}">
        <p14:creationId xmlns:p14="http://schemas.microsoft.com/office/powerpoint/2010/main" val="291401171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34A4E-D52E-DD4D-9818-7366DD7DBD4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45F5235-73CC-8C46-93A6-73DC04E2B3A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67BED20-453B-014E-A6A8-B80D56FFB5F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97DFDAA-B494-C040-B8C9-DE147025AA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B097135-3B81-D64E-8CEB-08690AD6AD1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040C3FC-EE23-F142-9A19-A2794C56760A}"/>
              </a:ext>
            </a:extLst>
          </p:cNvPr>
          <p:cNvSpPr>
            <a:spLocks noGrp="1"/>
          </p:cNvSpPr>
          <p:nvPr>
            <p:ph type="dt" sz="half" idx="10"/>
          </p:nvPr>
        </p:nvSpPr>
        <p:spPr/>
        <p:txBody>
          <a:bodyPr/>
          <a:lstStyle/>
          <a:p>
            <a:fld id="{193BAB95-8DA7-460B-B00A-7037C8394FB0}" type="datetime1">
              <a:rPr lang="en-US" smtClean="0"/>
              <a:pPr/>
              <a:t>10/28/21</a:t>
            </a:fld>
            <a:endParaRPr lang="en-US" dirty="0"/>
          </a:p>
        </p:txBody>
      </p:sp>
      <p:sp>
        <p:nvSpPr>
          <p:cNvPr id="8" name="Footer Placeholder 7">
            <a:extLst>
              <a:ext uri="{FF2B5EF4-FFF2-40B4-BE49-F238E27FC236}">
                <a16:creationId xmlns:a16="http://schemas.microsoft.com/office/drawing/2014/main" id="{19860248-2BB3-514E-9637-65D99AA8257C}"/>
              </a:ext>
            </a:extLst>
          </p:cNvPr>
          <p:cNvSpPr>
            <a:spLocks noGrp="1"/>
          </p:cNvSpPr>
          <p:nvPr>
            <p:ph type="ftr" sz="quarter" idx="11"/>
          </p:nvPr>
        </p:nvSpPr>
        <p:spPr/>
        <p:txBody>
          <a:bodyPr/>
          <a:lstStyle/>
          <a:p>
            <a:r>
              <a:rPr lang="en-US"/>
              <a:t>Sample Footer Text</a:t>
            </a:r>
            <a:endParaRPr lang="en-US" dirty="0">
              <a:solidFill>
                <a:srgbClr val="FFFFFF"/>
              </a:solidFill>
            </a:endParaRPr>
          </a:p>
        </p:txBody>
      </p:sp>
      <p:sp>
        <p:nvSpPr>
          <p:cNvPr id="9" name="Slide Number Placeholder 8">
            <a:extLst>
              <a:ext uri="{FF2B5EF4-FFF2-40B4-BE49-F238E27FC236}">
                <a16:creationId xmlns:a16="http://schemas.microsoft.com/office/drawing/2014/main" id="{D0AC5106-8AE2-7C4A-83AD-B09D0D14F9DA}"/>
              </a:ext>
            </a:extLst>
          </p:cNvPr>
          <p:cNvSpPr>
            <a:spLocks noGrp="1"/>
          </p:cNvSpPr>
          <p:nvPr>
            <p:ph type="sldNum" sz="quarter" idx="12"/>
          </p:nvPr>
        </p:nvSpPr>
        <p:spPr/>
        <p:txBody>
          <a:bodyPr/>
          <a:lstStyle/>
          <a:p>
            <a:fld id="{11A71338-8BA2-4C79-A6C5-5A8E30081D0C}" type="slidenum">
              <a:rPr lang="en-US" smtClean="0"/>
              <a:pPr/>
              <a:t>‹#›</a:t>
            </a:fld>
            <a:endParaRPr lang="en-US" dirty="0"/>
          </a:p>
        </p:txBody>
      </p:sp>
    </p:spTree>
    <p:extLst>
      <p:ext uri="{BB962C8B-B14F-4D97-AF65-F5344CB8AC3E}">
        <p14:creationId xmlns:p14="http://schemas.microsoft.com/office/powerpoint/2010/main" val="262423215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150C8-588F-6C41-91B9-D51CD7AC0C4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4E2C679-5DE5-4A41-8FEB-CE57D0895682}"/>
              </a:ext>
            </a:extLst>
          </p:cNvPr>
          <p:cNvSpPr>
            <a:spLocks noGrp="1"/>
          </p:cNvSpPr>
          <p:nvPr>
            <p:ph type="dt" sz="half" idx="10"/>
          </p:nvPr>
        </p:nvSpPr>
        <p:spPr/>
        <p:txBody>
          <a:bodyPr/>
          <a:lstStyle/>
          <a:p>
            <a:fld id="{F4E237E6-0076-4915-A5A8-B7C11FA4F374}" type="datetime1">
              <a:rPr lang="en-US" smtClean="0"/>
              <a:t>10/28/21</a:t>
            </a:fld>
            <a:endParaRPr lang="en-US"/>
          </a:p>
        </p:txBody>
      </p:sp>
      <p:sp>
        <p:nvSpPr>
          <p:cNvPr id="4" name="Footer Placeholder 3">
            <a:extLst>
              <a:ext uri="{FF2B5EF4-FFF2-40B4-BE49-F238E27FC236}">
                <a16:creationId xmlns:a16="http://schemas.microsoft.com/office/drawing/2014/main" id="{917BAA34-F3F0-0149-A984-0126FB1A13A1}"/>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2E28AC91-3D7C-9D4E-8415-16D298A330BF}"/>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9660178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8BF01A-8CDC-9C44-91F4-02EFB030C5D2}"/>
              </a:ext>
            </a:extLst>
          </p:cNvPr>
          <p:cNvSpPr>
            <a:spLocks noGrp="1"/>
          </p:cNvSpPr>
          <p:nvPr>
            <p:ph type="dt" sz="half" idx="10"/>
          </p:nvPr>
        </p:nvSpPr>
        <p:spPr/>
        <p:txBody>
          <a:bodyPr/>
          <a:lstStyle/>
          <a:p>
            <a:fld id="{3505F58F-C0B5-422A-8E5A-6B99E5D80F0A}" type="datetime1">
              <a:rPr lang="en-US" smtClean="0"/>
              <a:t>10/28/21</a:t>
            </a:fld>
            <a:endParaRPr lang="en-US"/>
          </a:p>
        </p:txBody>
      </p:sp>
      <p:sp>
        <p:nvSpPr>
          <p:cNvPr id="3" name="Footer Placeholder 2">
            <a:extLst>
              <a:ext uri="{FF2B5EF4-FFF2-40B4-BE49-F238E27FC236}">
                <a16:creationId xmlns:a16="http://schemas.microsoft.com/office/drawing/2014/main" id="{3D1430D3-667E-464B-BAF0-DB6D6849C5DA}"/>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AAEB4E80-67D1-FA48-8687-D4986EFDF209}"/>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16006692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E52094-A0A2-D74D-A684-24C743A67C4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0F6BAC5-676B-2B49-B240-BB4FE04422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E8E45F1-102A-0D49-A664-DDDFB79321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724D3D-F8C3-DD44-82B4-1EEA9AEAF533}"/>
              </a:ext>
            </a:extLst>
          </p:cNvPr>
          <p:cNvSpPr>
            <a:spLocks noGrp="1"/>
          </p:cNvSpPr>
          <p:nvPr>
            <p:ph type="dt" sz="half" idx="10"/>
          </p:nvPr>
        </p:nvSpPr>
        <p:spPr/>
        <p:txBody>
          <a:bodyPr/>
          <a:lstStyle/>
          <a:p>
            <a:fld id="{193BAB95-8DA7-460B-B00A-7037C8394FB0}" type="datetime1">
              <a:rPr lang="en-US" smtClean="0"/>
              <a:pPr/>
              <a:t>10/28/21</a:t>
            </a:fld>
            <a:endParaRPr lang="en-US" dirty="0"/>
          </a:p>
        </p:txBody>
      </p:sp>
      <p:sp>
        <p:nvSpPr>
          <p:cNvPr id="6" name="Footer Placeholder 5">
            <a:extLst>
              <a:ext uri="{FF2B5EF4-FFF2-40B4-BE49-F238E27FC236}">
                <a16:creationId xmlns:a16="http://schemas.microsoft.com/office/drawing/2014/main" id="{61EB81F9-B4BE-594D-8A7C-C62A9529578B}"/>
              </a:ext>
            </a:extLst>
          </p:cNvPr>
          <p:cNvSpPr>
            <a:spLocks noGrp="1"/>
          </p:cNvSpPr>
          <p:nvPr>
            <p:ph type="ftr" sz="quarter" idx="11"/>
          </p:nvPr>
        </p:nvSpPr>
        <p:spPr/>
        <p:txBody>
          <a:bodyPr/>
          <a:lstStyle/>
          <a:p>
            <a:r>
              <a:rPr lang="en-US"/>
              <a:t>Sample Footer Text</a:t>
            </a:r>
            <a:endParaRPr lang="en-US" dirty="0">
              <a:solidFill>
                <a:srgbClr val="FFFFFF"/>
              </a:solidFill>
            </a:endParaRPr>
          </a:p>
        </p:txBody>
      </p:sp>
      <p:sp>
        <p:nvSpPr>
          <p:cNvPr id="7" name="Slide Number Placeholder 6">
            <a:extLst>
              <a:ext uri="{FF2B5EF4-FFF2-40B4-BE49-F238E27FC236}">
                <a16:creationId xmlns:a16="http://schemas.microsoft.com/office/drawing/2014/main" id="{DE14C3CD-0E0E-4941-95BF-C0B0AF7D0230}"/>
              </a:ext>
            </a:extLst>
          </p:cNvPr>
          <p:cNvSpPr>
            <a:spLocks noGrp="1"/>
          </p:cNvSpPr>
          <p:nvPr>
            <p:ph type="sldNum" sz="quarter" idx="12"/>
          </p:nvPr>
        </p:nvSpPr>
        <p:spPr/>
        <p:txBody>
          <a:bodyPr/>
          <a:lstStyle/>
          <a:p>
            <a:fld id="{11A71338-8BA2-4C79-A6C5-5A8E30081D0C}" type="slidenum">
              <a:rPr lang="en-US" smtClean="0"/>
              <a:pPr/>
              <a:t>‹#›</a:t>
            </a:fld>
            <a:endParaRPr lang="en-US" dirty="0"/>
          </a:p>
        </p:txBody>
      </p:sp>
    </p:spTree>
    <p:extLst>
      <p:ext uri="{BB962C8B-B14F-4D97-AF65-F5344CB8AC3E}">
        <p14:creationId xmlns:p14="http://schemas.microsoft.com/office/powerpoint/2010/main" val="135072044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BF2EC-36BD-624F-87C6-AA827FC6FD7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2276509-55CD-7349-A282-66A7E153E6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7C405A9-3BD7-0149-A6C3-295AD5F71E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4F10D51-78B3-7A43-80FB-DAACFE7694D4}"/>
              </a:ext>
            </a:extLst>
          </p:cNvPr>
          <p:cNvSpPr>
            <a:spLocks noGrp="1"/>
          </p:cNvSpPr>
          <p:nvPr>
            <p:ph type="dt" sz="half" idx="10"/>
          </p:nvPr>
        </p:nvSpPr>
        <p:spPr/>
        <p:txBody>
          <a:bodyPr/>
          <a:lstStyle/>
          <a:p>
            <a:fld id="{B97FD56A-AAB8-4544-A495-D0645413C9E3}" type="datetime1">
              <a:rPr lang="en-US" smtClean="0"/>
              <a:t>10/28/21</a:t>
            </a:fld>
            <a:endParaRPr lang="en-US"/>
          </a:p>
        </p:txBody>
      </p:sp>
      <p:sp>
        <p:nvSpPr>
          <p:cNvPr id="6" name="Footer Placeholder 5">
            <a:extLst>
              <a:ext uri="{FF2B5EF4-FFF2-40B4-BE49-F238E27FC236}">
                <a16:creationId xmlns:a16="http://schemas.microsoft.com/office/drawing/2014/main" id="{4E42F881-655A-EB4B-91DE-E438C2A51A75}"/>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5EFC54A4-8421-6340-A41E-844081B58D33}"/>
              </a:ext>
            </a:extLst>
          </p:cNvPr>
          <p:cNvSpPr>
            <a:spLocks noGrp="1"/>
          </p:cNvSpPr>
          <p:nvPr>
            <p:ph type="sldNum" sz="quarter" idx="12"/>
          </p:nvPr>
        </p:nvSpPr>
        <p:spPr/>
        <p:txBody>
          <a:bodyPr/>
          <a:lstStyle/>
          <a:p>
            <a:fld id="{11A71338-8BA2-4C79-A6C5-5A8E30081D0C}" type="slidenum">
              <a:rPr lang="en-US" smtClean="0"/>
              <a:t>‹#›</a:t>
            </a:fld>
            <a:endParaRPr lang="en-US"/>
          </a:p>
        </p:txBody>
      </p:sp>
    </p:spTree>
    <p:extLst>
      <p:ext uri="{BB962C8B-B14F-4D97-AF65-F5344CB8AC3E}">
        <p14:creationId xmlns:p14="http://schemas.microsoft.com/office/powerpoint/2010/main" val="24067354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AA6DEB0-A106-7E48-AB7F-B9FFB5B7C5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EA68E68-158C-3649-8933-AA28C8C7DDD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9399EE-DE39-554C-9044-8411CBD044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3BAB95-8DA7-460B-B00A-7037C8394FB0}" type="datetime1">
              <a:rPr lang="en-US" smtClean="0"/>
              <a:pPr/>
              <a:t>10/28/21</a:t>
            </a:fld>
            <a:endParaRPr lang="en-US" dirty="0"/>
          </a:p>
        </p:txBody>
      </p:sp>
      <p:sp>
        <p:nvSpPr>
          <p:cNvPr id="5" name="Footer Placeholder 4">
            <a:extLst>
              <a:ext uri="{FF2B5EF4-FFF2-40B4-BE49-F238E27FC236}">
                <a16:creationId xmlns:a16="http://schemas.microsoft.com/office/drawing/2014/main" id="{8B89E96D-DEF8-AC46-96E3-FB40996FAF7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Sample Footer Text</a:t>
            </a:r>
            <a:endParaRPr lang="en-US" dirty="0">
              <a:solidFill>
                <a:srgbClr val="FFFFFF"/>
              </a:solidFill>
            </a:endParaRPr>
          </a:p>
        </p:txBody>
      </p:sp>
      <p:sp>
        <p:nvSpPr>
          <p:cNvPr id="6" name="Slide Number Placeholder 5">
            <a:extLst>
              <a:ext uri="{FF2B5EF4-FFF2-40B4-BE49-F238E27FC236}">
                <a16:creationId xmlns:a16="http://schemas.microsoft.com/office/drawing/2014/main" id="{89BD5C1B-783E-6A47-9BE5-688C34B1FC3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A71338-8BA2-4C79-A6C5-5A8E30081D0C}" type="slidenum">
              <a:rPr lang="en-US" smtClean="0"/>
              <a:pPr/>
              <a:t>‹#›</a:t>
            </a:fld>
            <a:endParaRPr lang="en-US" dirty="0"/>
          </a:p>
        </p:txBody>
      </p:sp>
    </p:spTree>
    <p:extLst>
      <p:ext uri="{BB962C8B-B14F-4D97-AF65-F5344CB8AC3E}">
        <p14:creationId xmlns:p14="http://schemas.microsoft.com/office/powerpoint/2010/main" val="1210822725"/>
      </p:ext>
    </p:extLst>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video" Target="https://www.youtube.com/embed/fCd6B5HRaZ8?feature=oembed" TargetMode="External"/><Relationship Id="rId5" Type="http://schemas.openxmlformats.org/officeDocument/2006/relationships/image" Target="../media/image4.jpeg"/><Relationship Id="rId4" Type="http://schemas.openxmlformats.org/officeDocument/2006/relationships/image" Target="../media/image1.png"/></Relationships>
</file>

<file path=ppt/slides/_rels/slide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3835400" y="830235"/>
            <a:ext cx="4521200" cy="5197529"/>
          </a:xfrm>
          <a:prstGeom prst="rect">
            <a:avLst/>
          </a:prstGeom>
        </p:spPr>
      </p:pic>
      <p:sp>
        <p:nvSpPr>
          <p:cNvPr id="15" name="TextBox 14">
            <a:extLst>
              <a:ext uri="{FF2B5EF4-FFF2-40B4-BE49-F238E27FC236}">
                <a16:creationId xmlns:a16="http://schemas.microsoft.com/office/drawing/2014/main" id="{A70E7EE7-A6A4-F44F-8C66-3C9657C63043}"/>
              </a:ext>
            </a:extLst>
          </p:cNvPr>
          <p:cNvSpPr txBox="1"/>
          <p:nvPr/>
        </p:nvSpPr>
        <p:spPr>
          <a:xfrm>
            <a:off x="6070600" y="6247825"/>
            <a:ext cx="6096000" cy="584775"/>
          </a:xfrm>
          <a:prstGeom prst="rect">
            <a:avLst/>
          </a:prstGeom>
          <a:noFill/>
        </p:spPr>
        <p:txBody>
          <a:bodyPr wrap="square">
            <a:spAutoFit/>
          </a:bodyPr>
          <a:lstStyle/>
          <a:p>
            <a:pPr algn="r"/>
            <a:r>
              <a:rPr lang="en-US" sz="3200" dirty="0">
                <a:solidFill>
                  <a:schemeClr val="bg1">
                    <a:lumMod val="85000"/>
                  </a:schemeClr>
                </a:solidFill>
                <a:latin typeface="Helvetica" pitchFamily="2" charset="0"/>
              </a:rPr>
              <a:t>Session 2: scRNA-seq Overview</a:t>
            </a:r>
            <a:endParaRPr lang="en-US" sz="3200" dirty="0">
              <a:solidFill>
                <a:schemeClr val="bg1">
                  <a:lumMod val="85000"/>
                </a:schemeClr>
              </a:solidFill>
            </a:endParaRPr>
          </a:p>
        </p:txBody>
      </p:sp>
    </p:spTree>
    <p:extLst>
      <p:ext uri="{BB962C8B-B14F-4D97-AF65-F5344CB8AC3E}">
        <p14:creationId xmlns:p14="http://schemas.microsoft.com/office/powerpoint/2010/main" val="31138158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Sample Preparation</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3"/>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pic>
        <p:nvPicPr>
          <p:cNvPr id="11" name="Picture 2" descr="The Illumina Sequencing by Synthesis process. Nucleotide fragments bind to a flow cell and clusters are formed through bridge amplification. Strands are primed and nucleotides tagged with fluorescent labels are added to the flow cell along with a DNA polymerase enzyme. The lanes of the flow cell are then scanned to produce an image. The fluorescent tags are cleaved and 3’-OH blocking groups are added, preparing the strands for another round of nucleotide incorporation. Image adapted from Mardis, “Next-Generation DNA Sequencing Methods” [7].">
            <a:extLst>
              <a:ext uri="{FF2B5EF4-FFF2-40B4-BE49-F238E27FC236}">
                <a16:creationId xmlns:a16="http://schemas.microsoft.com/office/drawing/2014/main" id="{8544C5F8-A051-474E-BCDB-A729AC63CBE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52317" b="80765"/>
          <a:stretch/>
        </p:blipFill>
        <p:spPr bwMode="auto">
          <a:xfrm>
            <a:off x="4358797" y="1143760"/>
            <a:ext cx="3474405" cy="22583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7806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Sample Preparation</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3"/>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pic>
        <p:nvPicPr>
          <p:cNvPr id="11" name="Picture 2" descr="The Illumina Sequencing by Synthesis process. Nucleotide fragments bind to a flow cell and clusters are formed through bridge amplification. Strands are primed and nucleotides tagged with fluorescent labels are added to the flow cell along with a DNA polymerase enzyme. The lanes of the flow cell are then scanned to produce an image. The fluorescent tags are cleaved and 3’-OH blocking groups are added, preparing the strands for another round of nucleotide incorporation. Image adapted from Mardis, “Next-Generation DNA Sequencing Methods” [7].">
            <a:extLst>
              <a:ext uri="{FF2B5EF4-FFF2-40B4-BE49-F238E27FC236}">
                <a16:creationId xmlns:a16="http://schemas.microsoft.com/office/drawing/2014/main" id="{8544C5F8-A051-474E-BCDB-A729AC63CBE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52317" b="80765"/>
          <a:stretch/>
        </p:blipFill>
        <p:spPr bwMode="auto">
          <a:xfrm>
            <a:off x="4358797" y="1143760"/>
            <a:ext cx="3474405" cy="2258346"/>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a:extLst>
              <a:ext uri="{FF2B5EF4-FFF2-40B4-BE49-F238E27FC236}">
                <a16:creationId xmlns:a16="http://schemas.microsoft.com/office/drawing/2014/main" id="{5EA67B47-2AAC-114E-8CFE-E3A00D5C694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23487" y="3518657"/>
            <a:ext cx="9945023" cy="2258349"/>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5D58BA48-630B-A14D-8E47-F274BCD696E1}"/>
              </a:ext>
            </a:extLst>
          </p:cNvPr>
          <p:cNvSpPr/>
          <p:nvPr/>
        </p:nvSpPr>
        <p:spPr>
          <a:xfrm>
            <a:off x="1731308" y="3545550"/>
            <a:ext cx="796739" cy="407885"/>
          </a:xfrm>
          <a:prstGeom prst="rect">
            <a:avLst/>
          </a:prstGeom>
          <a:noFill/>
          <a:ln w="38100">
            <a:solidFill>
              <a:srgbClr val="9F2B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693454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Sample Preparation</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3"/>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pic>
        <p:nvPicPr>
          <p:cNvPr id="11" name="Picture 2" descr="The Illumina Sequencing by Synthesis process. Nucleotide fragments bind to a flow cell and clusters are formed through bridge amplification. Strands are primed and nucleotides tagged with fluorescent labels are added to the flow cell along with a DNA polymerase enzyme. The lanes of the flow cell are then scanned to produce an image. The fluorescent tags are cleaved and 3’-OH blocking groups are added, preparing the strands for another round of nucleotide incorporation. Image adapted from Mardis, “Next-Generation DNA Sequencing Methods” [7].">
            <a:extLst>
              <a:ext uri="{FF2B5EF4-FFF2-40B4-BE49-F238E27FC236}">
                <a16:creationId xmlns:a16="http://schemas.microsoft.com/office/drawing/2014/main" id="{8544C5F8-A051-474E-BCDB-A729AC63CBE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52317" b="80765"/>
          <a:stretch/>
        </p:blipFill>
        <p:spPr bwMode="auto">
          <a:xfrm>
            <a:off x="4358797" y="1143760"/>
            <a:ext cx="3474405" cy="2258346"/>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a:extLst>
              <a:ext uri="{FF2B5EF4-FFF2-40B4-BE49-F238E27FC236}">
                <a16:creationId xmlns:a16="http://schemas.microsoft.com/office/drawing/2014/main" id="{5EA67B47-2AAC-114E-8CFE-E3A00D5C694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23487" y="3518657"/>
            <a:ext cx="9945023" cy="2258349"/>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5D58BA48-630B-A14D-8E47-F274BCD696E1}"/>
              </a:ext>
            </a:extLst>
          </p:cNvPr>
          <p:cNvSpPr/>
          <p:nvPr/>
        </p:nvSpPr>
        <p:spPr>
          <a:xfrm>
            <a:off x="1731308" y="3545550"/>
            <a:ext cx="796739" cy="407885"/>
          </a:xfrm>
          <a:prstGeom prst="rect">
            <a:avLst/>
          </a:prstGeom>
          <a:noFill/>
          <a:ln w="38100">
            <a:solidFill>
              <a:srgbClr val="9F2B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CBB8BAE-36B0-7A43-99BE-2DCCD4D0D006}"/>
              </a:ext>
            </a:extLst>
          </p:cNvPr>
          <p:cNvSpPr txBox="1"/>
          <p:nvPr/>
        </p:nvSpPr>
        <p:spPr>
          <a:xfrm>
            <a:off x="5593976" y="3585891"/>
            <a:ext cx="2105587" cy="369332"/>
          </a:xfrm>
          <a:prstGeom prst="rect">
            <a:avLst/>
          </a:prstGeom>
          <a:noFill/>
          <a:ln w="38100">
            <a:solidFill>
              <a:srgbClr val="9F2B68"/>
            </a:solidFill>
          </a:ln>
        </p:spPr>
        <p:txBody>
          <a:bodyPr wrap="square" rtlCol="0">
            <a:spAutoFit/>
          </a:bodyPr>
          <a:lstStyle/>
          <a:p>
            <a:pPr algn="ctr"/>
            <a:r>
              <a:rPr lang="en-US" dirty="0">
                <a:solidFill>
                  <a:srgbClr val="9F2B68"/>
                </a:solidFill>
                <a:latin typeface="Helvetica" pitchFamily="2" charset="0"/>
              </a:rPr>
              <a:t>Adapters</a:t>
            </a:r>
          </a:p>
        </p:txBody>
      </p:sp>
      <p:sp>
        <p:nvSpPr>
          <p:cNvPr id="10" name="Rectangle 9">
            <a:extLst>
              <a:ext uri="{FF2B5EF4-FFF2-40B4-BE49-F238E27FC236}">
                <a16:creationId xmlns:a16="http://schemas.microsoft.com/office/drawing/2014/main" id="{159704D9-B9B0-E545-ABE7-4E868E8C9257}"/>
              </a:ext>
            </a:extLst>
          </p:cNvPr>
          <p:cNvSpPr/>
          <p:nvPr/>
        </p:nvSpPr>
        <p:spPr>
          <a:xfrm>
            <a:off x="2354355" y="4647831"/>
            <a:ext cx="1101539" cy="609969"/>
          </a:xfrm>
          <a:prstGeom prst="rect">
            <a:avLst/>
          </a:prstGeom>
          <a:noFill/>
          <a:ln w="38100">
            <a:solidFill>
              <a:srgbClr val="9F2B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3A4DF0D-5397-BE43-B056-35E2CBA91431}"/>
              </a:ext>
            </a:extLst>
          </p:cNvPr>
          <p:cNvSpPr/>
          <p:nvPr/>
        </p:nvSpPr>
        <p:spPr>
          <a:xfrm>
            <a:off x="9837645" y="4652313"/>
            <a:ext cx="1101539" cy="609969"/>
          </a:xfrm>
          <a:prstGeom prst="rect">
            <a:avLst/>
          </a:prstGeom>
          <a:noFill/>
          <a:ln w="38100">
            <a:solidFill>
              <a:srgbClr val="9F2B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a:extLst>
              <a:ext uri="{FF2B5EF4-FFF2-40B4-BE49-F238E27FC236}">
                <a16:creationId xmlns:a16="http://schemas.microsoft.com/office/drawing/2014/main" id="{A6746321-8E49-644A-A739-869F5530C3B7}"/>
              </a:ext>
            </a:extLst>
          </p:cNvPr>
          <p:cNvCxnSpPr/>
          <p:nvPr/>
        </p:nvCxnSpPr>
        <p:spPr>
          <a:xfrm flipH="1">
            <a:off x="3455894" y="3953435"/>
            <a:ext cx="2138082" cy="694396"/>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72F3BD7-BFA9-B744-A1B8-7E719BC4A3B8}"/>
              </a:ext>
            </a:extLst>
          </p:cNvPr>
          <p:cNvCxnSpPr>
            <a:cxnSpLocks/>
          </p:cNvCxnSpPr>
          <p:nvPr/>
        </p:nvCxnSpPr>
        <p:spPr>
          <a:xfrm>
            <a:off x="7699563" y="3953435"/>
            <a:ext cx="2138082" cy="694396"/>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83712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Session 2: scRNA-seq Overview</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CAC8F71-A1CE-1840-ABFC-9117A7FA0B2D}"/>
              </a:ext>
            </a:extLst>
          </p:cNvPr>
          <p:cNvSpPr txBox="1"/>
          <p:nvPr/>
        </p:nvSpPr>
        <p:spPr>
          <a:xfrm>
            <a:off x="4034000" y="1767006"/>
            <a:ext cx="4124014" cy="3816429"/>
          </a:xfrm>
          <a:prstGeom prst="rect">
            <a:avLst/>
          </a:prstGeom>
          <a:noFill/>
        </p:spPr>
        <p:txBody>
          <a:bodyPr wrap="none" rtlCol="0">
            <a:spAutoFit/>
          </a:bodyPr>
          <a:lstStyle/>
          <a:p>
            <a:pPr algn="ctr"/>
            <a:r>
              <a:rPr lang="en-US" sz="3200" u="sng" dirty="0">
                <a:solidFill>
                  <a:schemeClr val="bg1">
                    <a:lumMod val="85000"/>
                  </a:schemeClr>
                </a:solidFill>
                <a:latin typeface="Helvetica" pitchFamily="2" charset="0"/>
              </a:rPr>
              <a:t>Outline</a:t>
            </a:r>
          </a:p>
          <a:p>
            <a:pPr algn="ctr"/>
            <a:r>
              <a:rPr lang="en-US" sz="3200" dirty="0">
                <a:solidFill>
                  <a:schemeClr val="bg1">
                    <a:lumMod val="85000"/>
                  </a:schemeClr>
                </a:solidFill>
                <a:latin typeface="Helvetica" pitchFamily="2" charset="0"/>
              </a:rPr>
              <a:t>Sample Preparation</a:t>
            </a:r>
          </a:p>
          <a:p>
            <a:pPr algn="ctr"/>
            <a:r>
              <a:rPr lang="en-US" sz="3200" dirty="0">
                <a:solidFill>
                  <a:schemeClr val="tx1">
                    <a:lumMod val="65000"/>
                    <a:lumOff val="35000"/>
                  </a:schemeClr>
                </a:solidFill>
                <a:latin typeface="Helvetica" pitchFamily="2" charset="0"/>
              </a:rPr>
              <a:t>Cluster Generation</a:t>
            </a:r>
          </a:p>
          <a:p>
            <a:pPr algn="ctr"/>
            <a:r>
              <a:rPr lang="en-US" sz="3200" dirty="0">
                <a:solidFill>
                  <a:schemeClr val="tx1">
                    <a:lumMod val="65000"/>
                    <a:lumOff val="35000"/>
                  </a:schemeClr>
                </a:solidFill>
                <a:latin typeface="Helvetica" pitchFamily="2" charset="0"/>
              </a:rPr>
              <a:t>Sequencing</a:t>
            </a:r>
          </a:p>
          <a:p>
            <a:pPr algn="ctr"/>
            <a:r>
              <a:rPr lang="en-US" sz="3200" dirty="0">
                <a:solidFill>
                  <a:schemeClr val="tx1">
                    <a:lumMod val="65000"/>
                    <a:lumOff val="35000"/>
                  </a:schemeClr>
                </a:solidFill>
                <a:latin typeface="Helvetica" pitchFamily="2" charset="0"/>
              </a:rPr>
              <a:t>Cell Ranger</a:t>
            </a:r>
          </a:p>
          <a:p>
            <a:pPr algn="ctr"/>
            <a:r>
              <a:rPr lang="en-US" sz="3200" dirty="0">
                <a:solidFill>
                  <a:schemeClr val="tx1">
                    <a:lumMod val="65000"/>
                    <a:lumOff val="35000"/>
                  </a:schemeClr>
                </a:solidFill>
                <a:latin typeface="Helvetica" pitchFamily="2" charset="0"/>
              </a:rPr>
              <a:t>Downstream Analysis</a:t>
            </a:r>
          </a:p>
          <a:p>
            <a:pPr algn="ctr"/>
            <a:r>
              <a:rPr lang="en-US" sz="3200" dirty="0">
                <a:solidFill>
                  <a:schemeClr val="tx1">
                    <a:lumMod val="65000"/>
                    <a:lumOff val="35000"/>
                  </a:schemeClr>
                </a:solidFill>
                <a:latin typeface="Helvetica" pitchFamily="2" charset="0"/>
              </a:rPr>
              <a:t>Limitations</a:t>
            </a:r>
          </a:p>
          <a:p>
            <a:pPr marL="285750" indent="-285750">
              <a:buFont typeface="Arial" panose="020B0604020202020204" pitchFamily="34" charset="0"/>
              <a:buChar char="•"/>
            </a:pPr>
            <a:endParaRPr lang="en-US" dirty="0">
              <a:solidFill>
                <a:schemeClr val="bg1">
                  <a:lumMod val="85000"/>
                </a:schemeClr>
              </a:solidFill>
              <a:latin typeface="Helvetica" pitchFamily="2" charset="0"/>
            </a:endParaRPr>
          </a:p>
        </p:txBody>
      </p:sp>
    </p:spTree>
    <p:extLst>
      <p:ext uri="{BB962C8B-B14F-4D97-AF65-F5344CB8AC3E}">
        <p14:creationId xmlns:p14="http://schemas.microsoft.com/office/powerpoint/2010/main" val="2127013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Session 2: scRNA-seq Overview</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CAC8F71-A1CE-1840-ABFC-9117A7FA0B2D}"/>
              </a:ext>
            </a:extLst>
          </p:cNvPr>
          <p:cNvSpPr txBox="1"/>
          <p:nvPr/>
        </p:nvSpPr>
        <p:spPr>
          <a:xfrm>
            <a:off x="4034000" y="1767006"/>
            <a:ext cx="4124014" cy="3816429"/>
          </a:xfrm>
          <a:prstGeom prst="rect">
            <a:avLst/>
          </a:prstGeom>
          <a:noFill/>
        </p:spPr>
        <p:txBody>
          <a:bodyPr wrap="none" rtlCol="0">
            <a:spAutoFit/>
          </a:bodyPr>
          <a:lstStyle/>
          <a:p>
            <a:pPr algn="ctr"/>
            <a:r>
              <a:rPr lang="en-US" sz="3200" u="sng" dirty="0">
                <a:solidFill>
                  <a:schemeClr val="bg1">
                    <a:lumMod val="85000"/>
                  </a:schemeClr>
                </a:solidFill>
                <a:latin typeface="Helvetica" pitchFamily="2" charset="0"/>
              </a:rPr>
              <a:t>Outline</a:t>
            </a:r>
          </a:p>
          <a:p>
            <a:pPr algn="ctr"/>
            <a:r>
              <a:rPr lang="en-US" sz="3200" dirty="0">
                <a:solidFill>
                  <a:schemeClr val="tx1">
                    <a:lumMod val="65000"/>
                    <a:lumOff val="35000"/>
                  </a:schemeClr>
                </a:solidFill>
                <a:latin typeface="Helvetica" pitchFamily="2" charset="0"/>
              </a:rPr>
              <a:t>Sample Preparation</a:t>
            </a:r>
          </a:p>
          <a:p>
            <a:pPr algn="ctr"/>
            <a:r>
              <a:rPr lang="en-US" sz="3200" dirty="0">
                <a:solidFill>
                  <a:schemeClr val="bg1">
                    <a:lumMod val="85000"/>
                  </a:schemeClr>
                </a:solidFill>
                <a:latin typeface="Helvetica" pitchFamily="2" charset="0"/>
              </a:rPr>
              <a:t>Cluster Generation</a:t>
            </a:r>
          </a:p>
          <a:p>
            <a:pPr algn="ctr"/>
            <a:r>
              <a:rPr lang="en-US" sz="3200" dirty="0">
                <a:solidFill>
                  <a:schemeClr val="tx1">
                    <a:lumMod val="65000"/>
                    <a:lumOff val="35000"/>
                  </a:schemeClr>
                </a:solidFill>
                <a:latin typeface="Helvetica" pitchFamily="2" charset="0"/>
              </a:rPr>
              <a:t>Sequencing</a:t>
            </a:r>
          </a:p>
          <a:p>
            <a:pPr algn="ctr"/>
            <a:r>
              <a:rPr lang="en-US" sz="3200" dirty="0">
                <a:solidFill>
                  <a:schemeClr val="tx1">
                    <a:lumMod val="65000"/>
                    <a:lumOff val="35000"/>
                  </a:schemeClr>
                </a:solidFill>
                <a:latin typeface="Helvetica" pitchFamily="2" charset="0"/>
              </a:rPr>
              <a:t>Cell Ranger</a:t>
            </a:r>
          </a:p>
          <a:p>
            <a:pPr algn="ctr"/>
            <a:r>
              <a:rPr lang="en-US" sz="3200" dirty="0">
                <a:solidFill>
                  <a:schemeClr val="tx1">
                    <a:lumMod val="65000"/>
                    <a:lumOff val="35000"/>
                  </a:schemeClr>
                </a:solidFill>
                <a:latin typeface="Helvetica" pitchFamily="2" charset="0"/>
              </a:rPr>
              <a:t>Downstream Analysis</a:t>
            </a:r>
          </a:p>
          <a:p>
            <a:pPr algn="ctr"/>
            <a:r>
              <a:rPr lang="en-US" sz="3200" dirty="0">
                <a:solidFill>
                  <a:schemeClr val="tx1">
                    <a:lumMod val="65000"/>
                    <a:lumOff val="35000"/>
                  </a:schemeClr>
                </a:solidFill>
                <a:latin typeface="Helvetica" pitchFamily="2" charset="0"/>
              </a:rPr>
              <a:t>Limitations</a:t>
            </a:r>
          </a:p>
          <a:p>
            <a:pPr marL="285750" indent="-285750">
              <a:buFont typeface="Arial" panose="020B0604020202020204" pitchFamily="34" charset="0"/>
              <a:buChar char="•"/>
            </a:pPr>
            <a:endParaRPr lang="en-US" dirty="0">
              <a:solidFill>
                <a:schemeClr val="bg1">
                  <a:lumMod val="85000"/>
                </a:schemeClr>
              </a:solidFill>
              <a:latin typeface="Helvetica" pitchFamily="2" charset="0"/>
            </a:endParaRPr>
          </a:p>
        </p:txBody>
      </p:sp>
    </p:spTree>
    <p:extLst>
      <p:ext uri="{BB962C8B-B14F-4D97-AF65-F5344CB8AC3E}">
        <p14:creationId xmlns:p14="http://schemas.microsoft.com/office/powerpoint/2010/main" val="11880159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Cluster Generation</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3"/>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C6C7F30-A633-2B44-882D-DA66E66F1FBF}"/>
              </a:ext>
            </a:extLst>
          </p:cNvPr>
          <p:cNvSpPr txBox="1"/>
          <p:nvPr/>
        </p:nvSpPr>
        <p:spPr>
          <a:xfrm>
            <a:off x="292100" y="952500"/>
            <a:ext cx="11671300" cy="461665"/>
          </a:xfrm>
          <a:prstGeom prst="rect">
            <a:avLst/>
          </a:prstGeom>
          <a:noFill/>
        </p:spPr>
        <p:txBody>
          <a:bodyPr wrap="square" rtlCol="0">
            <a:spAutoFit/>
          </a:bodyPr>
          <a:lstStyle/>
          <a:p>
            <a:r>
              <a:rPr lang="en-US" sz="2400" dirty="0">
                <a:solidFill>
                  <a:schemeClr val="bg1">
                    <a:lumMod val="85000"/>
                  </a:schemeClr>
                </a:solidFill>
                <a:latin typeface="Helvetica" pitchFamily="2" charset="0"/>
              </a:rPr>
              <a:t>Turn libraries into clonal clusters on a </a:t>
            </a:r>
            <a:r>
              <a:rPr lang="en-US" sz="2400" i="1" dirty="0">
                <a:solidFill>
                  <a:schemeClr val="bg1">
                    <a:lumMod val="85000"/>
                  </a:schemeClr>
                </a:solidFill>
                <a:latin typeface="Helvetica" pitchFamily="2" charset="0"/>
              </a:rPr>
              <a:t>flow cell</a:t>
            </a:r>
            <a:r>
              <a:rPr lang="en-US" sz="2400" dirty="0">
                <a:solidFill>
                  <a:schemeClr val="bg1">
                    <a:lumMod val="85000"/>
                  </a:schemeClr>
                </a:solidFill>
                <a:latin typeface="Helvetica" pitchFamily="2" charset="0"/>
              </a:rPr>
              <a:t>!</a:t>
            </a:r>
          </a:p>
        </p:txBody>
      </p:sp>
      <p:pic>
        <p:nvPicPr>
          <p:cNvPr id="9" name="Picture 2" descr="The Illumina Sequencing by Synthesis process. Nucleotide fragments bind to a flow cell and clusters are formed through bridge amplification. Strands are primed and nucleotides tagged with fluorescent labels are added to the flow cell along with a DNA polymerase enzyme. The lanes of the flow cell are then scanned to produce an image. The fluorescent tags are cleaved and 3’-OH blocking groups are added, preparing the strands for another round of nucleotide incorporation. Image adapted from Mardis, “Next-Generation DNA Sequencing Methods” [7].">
            <a:extLst>
              <a:ext uri="{FF2B5EF4-FFF2-40B4-BE49-F238E27FC236}">
                <a16:creationId xmlns:a16="http://schemas.microsoft.com/office/drawing/2014/main" id="{0F158564-9930-0B4C-9FEF-4D8B98B9A49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52579" b="72554"/>
          <a:stretch/>
        </p:blipFill>
        <p:spPr bwMode="auto">
          <a:xfrm>
            <a:off x="3387328" y="1541164"/>
            <a:ext cx="2568972" cy="2395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74228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Cluster Generation</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3"/>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C6C7F30-A633-2B44-882D-DA66E66F1FBF}"/>
              </a:ext>
            </a:extLst>
          </p:cNvPr>
          <p:cNvSpPr txBox="1"/>
          <p:nvPr/>
        </p:nvSpPr>
        <p:spPr>
          <a:xfrm>
            <a:off x="292100" y="952500"/>
            <a:ext cx="11671300" cy="461665"/>
          </a:xfrm>
          <a:prstGeom prst="rect">
            <a:avLst/>
          </a:prstGeom>
          <a:noFill/>
        </p:spPr>
        <p:txBody>
          <a:bodyPr wrap="square" rtlCol="0">
            <a:spAutoFit/>
          </a:bodyPr>
          <a:lstStyle/>
          <a:p>
            <a:r>
              <a:rPr lang="en-US" sz="2400" dirty="0">
                <a:solidFill>
                  <a:schemeClr val="bg1">
                    <a:lumMod val="85000"/>
                  </a:schemeClr>
                </a:solidFill>
                <a:latin typeface="Helvetica" pitchFamily="2" charset="0"/>
              </a:rPr>
              <a:t>Turn libraries into clonal clusters on a </a:t>
            </a:r>
            <a:r>
              <a:rPr lang="en-US" sz="2400" i="1" dirty="0">
                <a:solidFill>
                  <a:schemeClr val="bg1">
                    <a:lumMod val="85000"/>
                  </a:schemeClr>
                </a:solidFill>
                <a:latin typeface="Helvetica" pitchFamily="2" charset="0"/>
              </a:rPr>
              <a:t>flow cell</a:t>
            </a:r>
            <a:r>
              <a:rPr lang="en-US" sz="2400" dirty="0">
                <a:solidFill>
                  <a:schemeClr val="bg1">
                    <a:lumMod val="85000"/>
                  </a:schemeClr>
                </a:solidFill>
                <a:latin typeface="Helvetica" pitchFamily="2" charset="0"/>
              </a:rPr>
              <a:t>!</a:t>
            </a:r>
          </a:p>
        </p:txBody>
      </p:sp>
      <p:pic>
        <p:nvPicPr>
          <p:cNvPr id="9" name="Picture 2" descr="The Illumina Sequencing by Synthesis process. Nucleotide fragments bind to a flow cell and clusters are formed through bridge amplification. Strands are primed and nucleotides tagged with fluorescent labels are added to the flow cell along with a DNA polymerase enzyme. The lanes of the flow cell are then scanned to produce an image. The fluorescent tags are cleaved and 3’-OH blocking groups are added, preparing the strands for another round of nucleotide incorporation. Image adapted from Mardis, “Next-Generation DNA Sequencing Methods” [7].">
            <a:extLst>
              <a:ext uri="{FF2B5EF4-FFF2-40B4-BE49-F238E27FC236}">
                <a16:creationId xmlns:a16="http://schemas.microsoft.com/office/drawing/2014/main" id="{0F158564-9930-0B4C-9FEF-4D8B98B9A49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 b="72700"/>
          <a:stretch/>
        </p:blipFill>
        <p:spPr bwMode="auto">
          <a:xfrm>
            <a:off x="3387328" y="1541164"/>
            <a:ext cx="5417344" cy="23831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07328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Cluster Generation</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3"/>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C6C7F30-A633-2B44-882D-DA66E66F1FBF}"/>
              </a:ext>
            </a:extLst>
          </p:cNvPr>
          <p:cNvSpPr txBox="1"/>
          <p:nvPr/>
        </p:nvSpPr>
        <p:spPr>
          <a:xfrm>
            <a:off x="292100" y="952500"/>
            <a:ext cx="11671300" cy="461665"/>
          </a:xfrm>
          <a:prstGeom prst="rect">
            <a:avLst/>
          </a:prstGeom>
          <a:noFill/>
        </p:spPr>
        <p:txBody>
          <a:bodyPr wrap="square" rtlCol="0">
            <a:spAutoFit/>
          </a:bodyPr>
          <a:lstStyle/>
          <a:p>
            <a:r>
              <a:rPr lang="en-US" sz="2400" dirty="0">
                <a:solidFill>
                  <a:schemeClr val="bg1">
                    <a:lumMod val="85000"/>
                  </a:schemeClr>
                </a:solidFill>
                <a:latin typeface="Helvetica" pitchFamily="2" charset="0"/>
              </a:rPr>
              <a:t>Turn libraries into clonal clusters on a </a:t>
            </a:r>
            <a:r>
              <a:rPr lang="en-US" sz="2400" i="1" dirty="0">
                <a:solidFill>
                  <a:schemeClr val="bg1">
                    <a:lumMod val="85000"/>
                  </a:schemeClr>
                </a:solidFill>
                <a:latin typeface="Helvetica" pitchFamily="2" charset="0"/>
              </a:rPr>
              <a:t>flow cell</a:t>
            </a:r>
            <a:r>
              <a:rPr lang="en-US" sz="2400" dirty="0">
                <a:solidFill>
                  <a:schemeClr val="bg1">
                    <a:lumMod val="85000"/>
                  </a:schemeClr>
                </a:solidFill>
                <a:latin typeface="Helvetica" pitchFamily="2" charset="0"/>
              </a:rPr>
              <a:t>!</a:t>
            </a:r>
          </a:p>
        </p:txBody>
      </p:sp>
      <p:pic>
        <p:nvPicPr>
          <p:cNvPr id="9" name="Picture 2" descr="The Illumina Sequencing by Synthesis process. Nucleotide fragments bind to a flow cell and clusters are formed through bridge amplification. Strands are primed and nucleotides tagged with fluorescent labels are added to the flow cell along with a DNA polymerase enzyme. The lanes of the flow cell are then scanned to produce an image. The fluorescent tags are cleaved and 3’-OH blocking groups are added, preparing the strands for another round of nucleotide incorporation. Image adapted from Mardis, “Next-Generation DNA Sequencing Methods” [7].">
            <a:extLst>
              <a:ext uri="{FF2B5EF4-FFF2-40B4-BE49-F238E27FC236}">
                <a16:creationId xmlns:a16="http://schemas.microsoft.com/office/drawing/2014/main" id="{0F158564-9930-0B4C-9FEF-4D8B98B9A49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 b="72700"/>
          <a:stretch/>
        </p:blipFill>
        <p:spPr bwMode="auto">
          <a:xfrm>
            <a:off x="3387328" y="1541164"/>
            <a:ext cx="5417344" cy="238313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The Illumina Sequencing by Synthesis process. Nucleotide fragments bind to a flow cell and clusters are formed through bridge amplification. Strands are primed and nucleotides tagged with fluorescent labels are added to the flow cell along with a DNA polymerase enzyme. The lanes of the flow cell are then scanned to produce an image. The fluorescent tags are cleaved and 3’-OH blocking groups are added, preparing the strands for another round of nucleotide incorporation. Image adapted from Mardis, “Next-Generation DNA Sequencing Methods” [7].">
            <a:extLst>
              <a:ext uri="{FF2B5EF4-FFF2-40B4-BE49-F238E27FC236}">
                <a16:creationId xmlns:a16="http://schemas.microsoft.com/office/drawing/2014/main" id="{2A21BF92-354E-D444-A180-6C3E12E328E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27301" r="53048" b="44213"/>
          <a:stretch/>
        </p:blipFill>
        <p:spPr bwMode="auto">
          <a:xfrm>
            <a:off x="3387328" y="3924300"/>
            <a:ext cx="2543572" cy="24866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56707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Cluster Generation</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3"/>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C6C7F30-A633-2B44-882D-DA66E66F1FBF}"/>
              </a:ext>
            </a:extLst>
          </p:cNvPr>
          <p:cNvSpPr txBox="1"/>
          <p:nvPr/>
        </p:nvSpPr>
        <p:spPr>
          <a:xfrm>
            <a:off x="292100" y="952500"/>
            <a:ext cx="11671300" cy="461665"/>
          </a:xfrm>
          <a:prstGeom prst="rect">
            <a:avLst/>
          </a:prstGeom>
          <a:noFill/>
        </p:spPr>
        <p:txBody>
          <a:bodyPr wrap="square" rtlCol="0">
            <a:spAutoFit/>
          </a:bodyPr>
          <a:lstStyle/>
          <a:p>
            <a:r>
              <a:rPr lang="en-US" sz="2400" dirty="0">
                <a:solidFill>
                  <a:schemeClr val="bg1">
                    <a:lumMod val="85000"/>
                  </a:schemeClr>
                </a:solidFill>
                <a:latin typeface="Helvetica" pitchFamily="2" charset="0"/>
              </a:rPr>
              <a:t>Turn libraries into clonal clusters on a </a:t>
            </a:r>
            <a:r>
              <a:rPr lang="en-US" sz="2400" i="1" dirty="0">
                <a:solidFill>
                  <a:schemeClr val="bg1">
                    <a:lumMod val="85000"/>
                  </a:schemeClr>
                </a:solidFill>
                <a:latin typeface="Helvetica" pitchFamily="2" charset="0"/>
              </a:rPr>
              <a:t>flow cell</a:t>
            </a:r>
            <a:r>
              <a:rPr lang="en-US" sz="2400" dirty="0">
                <a:solidFill>
                  <a:schemeClr val="bg1">
                    <a:lumMod val="85000"/>
                  </a:schemeClr>
                </a:solidFill>
                <a:latin typeface="Helvetica" pitchFamily="2" charset="0"/>
              </a:rPr>
              <a:t>!</a:t>
            </a:r>
          </a:p>
        </p:txBody>
      </p:sp>
      <p:pic>
        <p:nvPicPr>
          <p:cNvPr id="9" name="Picture 2" descr="The Illumina Sequencing by Synthesis process. Nucleotide fragments bind to a flow cell and clusters are formed through bridge amplification. Strands are primed and nucleotides tagged with fluorescent labels are added to the flow cell along with a DNA polymerase enzyme. The lanes of the flow cell are then scanned to produce an image. The fluorescent tags are cleaved and 3’-OH blocking groups are added, preparing the strands for another round of nucleotide incorporation. Image adapted from Mardis, “Next-Generation DNA Sequencing Methods” [7].">
            <a:extLst>
              <a:ext uri="{FF2B5EF4-FFF2-40B4-BE49-F238E27FC236}">
                <a16:creationId xmlns:a16="http://schemas.microsoft.com/office/drawing/2014/main" id="{0F158564-9930-0B4C-9FEF-4D8B98B9A49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44213"/>
          <a:stretch/>
        </p:blipFill>
        <p:spPr bwMode="auto">
          <a:xfrm>
            <a:off x="3387328" y="1541164"/>
            <a:ext cx="5417344" cy="48697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10718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Session 2: scRNA-seq Overview</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CAC8F71-A1CE-1840-ABFC-9117A7FA0B2D}"/>
              </a:ext>
            </a:extLst>
          </p:cNvPr>
          <p:cNvSpPr txBox="1"/>
          <p:nvPr/>
        </p:nvSpPr>
        <p:spPr>
          <a:xfrm>
            <a:off x="4034000" y="1767006"/>
            <a:ext cx="4124014" cy="3816429"/>
          </a:xfrm>
          <a:prstGeom prst="rect">
            <a:avLst/>
          </a:prstGeom>
          <a:noFill/>
        </p:spPr>
        <p:txBody>
          <a:bodyPr wrap="none" rtlCol="0">
            <a:spAutoFit/>
          </a:bodyPr>
          <a:lstStyle/>
          <a:p>
            <a:pPr algn="ctr"/>
            <a:r>
              <a:rPr lang="en-US" sz="3200" u="sng" dirty="0">
                <a:solidFill>
                  <a:schemeClr val="bg1">
                    <a:lumMod val="85000"/>
                  </a:schemeClr>
                </a:solidFill>
                <a:latin typeface="Helvetica" pitchFamily="2" charset="0"/>
              </a:rPr>
              <a:t>Outline</a:t>
            </a:r>
          </a:p>
          <a:p>
            <a:pPr algn="ctr"/>
            <a:r>
              <a:rPr lang="en-US" sz="3200" dirty="0">
                <a:solidFill>
                  <a:schemeClr val="tx1">
                    <a:lumMod val="65000"/>
                    <a:lumOff val="35000"/>
                  </a:schemeClr>
                </a:solidFill>
                <a:latin typeface="Helvetica" pitchFamily="2" charset="0"/>
              </a:rPr>
              <a:t>Sample Preparation</a:t>
            </a:r>
          </a:p>
          <a:p>
            <a:pPr algn="ctr"/>
            <a:r>
              <a:rPr lang="en-US" sz="3200" dirty="0">
                <a:solidFill>
                  <a:schemeClr val="bg1">
                    <a:lumMod val="85000"/>
                  </a:schemeClr>
                </a:solidFill>
                <a:latin typeface="Helvetica" pitchFamily="2" charset="0"/>
              </a:rPr>
              <a:t>Cluster Generation</a:t>
            </a:r>
          </a:p>
          <a:p>
            <a:pPr algn="ctr"/>
            <a:r>
              <a:rPr lang="en-US" sz="3200" dirty="0">
                <a:solidFill>
                  <a:schemeClr val="tx1">
                    <a:lumMod val="65000"/>
                    <a:lumOff val="35000"/>
                  </a:schemeClr>
                </a:solidFill>
                <a:latin typeface="Helvetica" pitchFamily="2" charset="0"/>
              </a:rPr>
              <a:t>Sequencing</a:t>
            </a:r>
          </a:p>
          <a:p>
            <a:pPr algn="ctr"/>
            <a:r>
              <a:rPr lang="en-US" sz="3200" dirty="0">
                <a:solidFill>
                  <a:schemeClr val="tx1">
                    <a:lumMod val="65000"/>
                    <a:lumOff val="35000"/>
                  </a:schemeClr>
                </a:solidFill>
                <a:latin typeface="Helvetica" pitchFamily="2" charset="0"/>
              </a:rPr>
              <a:t>Cell Ranger</a:t>
            </a:r>
          </a:p>
          <a:p>
            <a:pPr algn="ctr"/>
            <a:r>
              <a:rPr lang="en-US" sz="3200" dirty="0">
                <a:solidFill>
                  <a:schemeClr val="tx1">
                    <a:lumMod val="65000"/>
                    <a:lumOff val="35000"/>
                  </a:schemeClr>
                </a:solidFill>
                <a:latin typeface="Helvetica" pitchFamily="2" charset="0"/>
              </a:rPr>
              <a:t>Downstream Analysis</a:t>
            </a:r>
          </a:p>
          <a:p>
            <a:pPr algn="ctr"/>
            <a:r>
              <a:rPr lang="en-US" sz="3200" dirty="0">
                <a:solidFill>
                  <a:schemeClr val="tx1">
                    <a:lumMod val="65000"/>
                    <a:lumOff val="35000"/>
                  </a:schemeClr>
                </a:solidFill>
                <a:latin typeface="Helvetica" pitchFamily="2" charset="0"/>
              </a:rPr>
              <a:t>Limitations</a:t>
            </a:r>
          </a:p>
          <a:p>
            <a:pPr marL="285750" indent="-285750">
              <a:buFont typeface="Arial" panose="020B0604020202020204" pitchFamily="34" charset="0"/>
              <a:buChar char="•"/>
            </a:pPr>
            <a:endParaRPr lang="en-US" dirty="0">
              <a:solidFill>
                <a:schemeClr val="bg1">
                  <a:lumMod val="85000"/>
                </a:schemeClr>
              </a:solidFill>
              <a:latin typeface="Helvetica" pitchFamily="2" charset="0"/>
            </a:endParaRPr>
          </a:p>
        </p:txBody>
      </p:sp>
    </p:spTree>
    <p:extLst>
      <p:ext uri="{BB962C8B-B14F-4D97-AF65-F5344CB8AC3E}">
        <p14:creationId xmlns:p14="http://schemas.microsoft.com/office/powerpoint/2010/main" val="39090916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Session 2: scRNA-seq Overview</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CAC8F71-A1CE-1840-ABFC-9117A7FA0B2D}"/>
              </a:ext>
            </a:extLst>
          </p:cNvPr>
          <p:cNvSpPr txBox="1"/>
          <p:nvPr/>
        </p:nvSpPr>
        <p:spPr>
          <a:xfrm>
            <a:off x="4034000" y="1767006"/>
            <a:ext cx="4124014" cy="3816429"/>
          </a:xfrm>
          <a:prstGeom prst="rect">
            <a:avLst/>
          </a:prstGeom>
          <a:noFill/>
        </p:spPr>
        <p:txBody>
          <a:bodyPr wrap="none" rtlCol="0">
            <a:spAutoFit/>
          </a:bodyPr>
          <a:lstStyle/>
          <a:p>
            <a:pPr algn="ctr"/>
            <a:r>
              <a:rPr lang="en-US" sz="3200" u="sng" dirty="0">
                <a:solidFill>
                  <a:schemeClr val="bg1">
                    <a:lumMod val="85000"/>
                  </a:schemeClr>
                </a:solidFill>
                <a:latin typeface="Helvetica" pitchFamily="2" charset="0"/>
              </a:rPr>
              <a:t>Outline</a:t>
            </a:r>
          </a:p>
          <a:p>
            <a:pPr algn="ctr"/>
            <a:r>
              <a:rPr lang="en-US" sz="3200" dirty="0">
                <a:solidFill>
                  <a:schemeClr val="bg1">
                    <a:lumMod val="85000"/>
                  </a:schemeClr>
                </a:solidFill>
                <a:latin typeface="Helvetica" pitchFamily="2" charset="0"/>
              </a:rPr>
              <a:t>Sample Preparation</a:t>
            </a:r>
          </a:p>
          <a:p>
            <a:pPr algn="ctr"/>
            <a:r>
              <a:rPr lang="en-US" sz="3200" dirty="0">
                <a:solidFill>
                  <a:schemeClr val="bg1">
                    <a:lumMod val="85000"/>
                  </a:schemeClr>
                </a:solidFill>
                <a:latin typeface="Helvetica" pitchFamily="2" charset="0"/>
              </a:rPr>
              <a:t>Cluster Generation</a:t>
            </a:r>
          </a:p>
          <a:p>
            <a:pPr algn="ctr"/>
            <a:r>
              <a:rPr lang="en-US" sz="3200" dirty="0">
                <a:solidFill>
                  <a:schemeClr val="bg1">
                    <a:lumMod val="85000"/>
                  </a:schemeClr>
                </a:solidFill>
                <a:latin typeface="Helvetica" pitchFamily="2" charset="0"/>
              </a:rPr>
              <a:t>Sequencing</a:t>
            </a:r>
          </a:p>
          <a:p>
            <a:pPr algn="ctr"/>
            <a:r>
              <a:rPr lang="en-US" sz="3200" dirty="0">
                <a:solidFill>
                  <a:schemeClr val="bg1">
                    <a:lumMod val="85000"/>
                  </a:schemeClr>
                </a:solidFill>
                <a:latin typeface="Helvetica" pitchFamily="2" charset="0"/>
              </a:rPr>
              <a:t>Cell Ranger</a:t>
            </a:r>
          </a:p>
          <a:p>
            <a:pPr algn="ctr"/>
            <a:r>
              <a:rPr lang="en-US" sz="3200" dirty="0">
                <a:solidFill>
                  <a:schemeClr val="bg1">
                    <a:lumMod val="85000"/>
                  </a:schemeClr>
                </a:solidFill>
                <a:latin typeface="Helvetica" pitchFamily="2" charset="0"/>
              </a:rPr>
              <a:t>Downstream Analysis</a:t>
            </a:r>
          </a:p>
          <a:p>
            <a:pPr algn="ctr"/>
            <a:r>
              <a:rPr lang="en-US" sz="3200" dirty="0">
                <a:solidFill>
                  <a:schemeClr val="bg1">
                    <a:lumMod val="85000"/>
                  </a:schemeClr>
                </a:solidFill>
                <a:latin typeface="Helvetica" pitchFamily="2" charset="0"/>
              </a:rPr>
              <a:t>Limitations</a:t>
            </a:r>
          </a:p>
          <a:p>
            <a:pPr marL="285750" indent="-285750">
              <a:buFont typeface="Arial" panose="020B0604020202020204" pitchFamily="34" charset="0"/>
              <a:buChar char="•"/>
            </a:pPr>
            <a:endParaRPr lang="en-US" dirty="0">
              <a:solidFill>
                <a:schemeClr val="bg1">
                  <a:lumMod val="85000"/>
                </a:schemeClr>
              </a:solidFill>
              <a:latin typeface="Helvetica" pitchFamily="2" charset="0"/>
            </a:endParaRPr>
          </a:p>
        </p:txBody>
      </p:sp>
    </p:spTree>
    <p:extLst>
      <p:ext uri="{BB962C8B-B14F-4D97-AF65-F5344CB8AC3E}">
        <p14:creationId xmlns:p14="http://schemas.microsoft.com/office/powerpoint/2010/main" val="12794771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Session 2: scRNA-seq Overview</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CAC8F71-A1CE-1840-ABFC-9117A7FA0B2D}"/>
              </a:ext>
            </a:extLst>
          </p:cNvPr>
          <p:cNvSpPr txBox="1"/>
          <p:nvPr/>
        </p:nvSpPr>
        <p:spPr>
          <a:xfrm>
            <a:off x="4034000" y="1767006"/>
            <a:ext cx="4124014" cy="3816429"/>
          </a:xfrm>
          <a:prstGeom prst="rect">
            <a:avLst/>
          </a:prstGeom>
          <a:noFill/>
        </p:spPr>
        <p:txBody>
          <a:bodyPr wrap="none" rtlCol="0">
            <a:spAutoFit/>
          </a:bodyPr>
          <a:lstStyle/>
          <a:p>
            <a:pPr algn="ctr"/>
            <a:r>
              <a:rPr lang="en-US" sz="3200" u="sng" dirty="0">
                <a:solidFill>
                  <a:schemeClr val="bg1">
                    <a:lumMod val="85000"/>
                  </a:schemeClr>
                </a:solidFill>
                <a:latin typeface="Helvetica" pitchFamily="2" charset="0"/>
              </a:rPr>
              <a:t>Outline</a:t>
            </a:r>
          </a:p>
          <a:p>
            <a:pPr algn="ctr"/>
            <a:r>
              <a:rPr lang="en-US" sz="3200" dirty="0">
                <a:solidFill>
                  <a:schemeClr val="tx1">
                    <a:lumMod val="65000"/>
                    <a:lumOff val="35000"/>
                  </a:schemeClr>
                </a:solidFill>
                <a:latin typeface="Helvetica" pitchFamily="2" charset="0"/>
              </a:rPr>
              <a:t>Sample Preparation</a:t>
            </a:r>
          </a:p>
          <a:p>
            <a:pPr algn="ctr"/>
            <a:r>
              <a:rPr lang="en-US" sz="3200" dirty="0">
                <a:solidFill>
                  <a:schemeClr val="tx1">
                    <a:lumMod val="65000"/>
                    <a:lumOff val="35000"/>
                  </a:schemeClr>
                </a:solidFill>
                <a:latin typeface="Helvetica" pitchFamily="2" charset="0"/>
              </a:rPr>
              <a:t>Cluster Generation</a:t>
            </a:r>
          </a:p>
          <a:p>
            <a:pPr algn="ctr"/>
            <a:r>
              <a:rPr lang="en-US" sz="3200" dirty="0">
                <a:solidFill>
                  <a:schemeClr val="bg1">
                    <a:lumMod val="85000"/>
                  </a:schemeClr>
                </a:solidFill>
                <a:latin typeface="Helvetica" pitchFamily="2" charset="0"/>
              </a:rPr>
              <a:t>Sequencing</a:t>
            </a:r>
          </a:p>
          <a:p>
            <a:pPr algn="ctr"/>
            <a:r>
              <a:rPr lang="en-US" sz="3200" dirty="0">
                <a:solidFill>
                  <a:schemeClr val="tx1">
                    <a:lumMod val="65000"/>
                    <a:lumOff val="35000"/>
                  </a:schemeClr>
                </a:solidFill>
                <a:latin typeface="Helvetica" pitchFamily="2" charset="0"/>
              </a:rPr>
              <a:t>Cell Ranger</a:t>
            </a:r>
          </a:p>
          <a:p>
            <a:pPr algn="ctr"/>
            <a:r>
              <a:rPr lang="en-US" sz="3200" dirty="0">
                <a:solidFill>
                  <a:schemeClr val="tx1">
                    <a:lumMod val="65000"/>
                    <a:lumOff val="35000"/>
                  </a:schemeClr>
                </a:solidFill>
                <a:latin typeface="Helvetica" pitchFamily="2" charset="0"/>
              </a:rPr>
              <a:t>Downstream Analysis</a:t>
            </a:r>
          </a:p>
          <a:p>
            <a:pPr algn="ctr"/>
            <a:r>
              <a:rPr lang="en-US" sz="3200" dirty="0">
                <a:solidFill>
                  <a:schemeClr val="tx1">
                    <a:lumMod val="65000"/>
                    <a:lumOff val="35000"/>
                  </a:schemeClr>
                </a:solidFill>
                <a:latin typeface="Helvetica" pitchFamily="2" charset="0"/>
              </a:rPr>
              <a:t>Limitations</a:t>
            </a:r>
          </a:p>
          <a:p>
            <a:pPr marL="285750" indent="-285750">
              <a:buFont typeface="Arial" panose="020B0604020202020204" pitchFamily="34" charset="0"/>
              <a:buChar char="•"/>
            </a:pPr>
            <a:endParaRPr lang="en-US" dirty="0">
              <a:solidFill>
                <a:schemeClr val="bg1">
                  <a:lumMod val="85000"/>
                </a:schemeClr>
              </a:solidFill>
              <a:latin typeface="Helvetica" pitchFamily="2" charset="0"/>
            </a:endParaRPr>
          </a:p>
        </p:txBody>
      </p:sp>
    </p:spTree>
    <p:extLst>
      <p:ext uri="{BB962C8B-B14F-4D97-AF65-F5344CB8AC3E}">
        <p14:creationId xmlns:p14="http://schemas.microsoft.com/office/powerpoint/2010/main" val="102614481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Sequencing</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3"/>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pic>
        <p:nvPicPr>
          <p:cNvPr id="6" name="Picture 2" descr="The Illumina Sequencing by Synthesis process. Nucleotide fragments bind to a flow cell and clusters are formed through bridge amplification. Strands are primed and nucleotides tagged with fluorescent labels are added to the flow cell along with a DNA polymerase enzyme. The lanes of the flow cell are then scanned to produce an image. The fluorescent tags are cleaved and 3’-OH blocking groups are added, preparing the strands for another round of nucleotide incorporation. Image adapted from Mardis, “Next-Generation DNA Sequencing Methods” [7].">
            <a:extLst>
              <a:ext uri="{FF2B5EF4-FFF2-40B4-BE49-F238E27FC236}">
                <a16:creationId xmlns:a16="http://schemas.microsoft.com/office/drawing/2014/main" id="{9FF0537C-524C-C64F-AB8D-1EC4CFCC447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56157"/>
          <a:stretch/>
        </p:blipFill>
        <p:spPr bwMode="auto">
          <a:xfrm>
            <a:off x="4221956" y="1650999"/>
            <a:ext cx="5963439" cy="421288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a:extLst>
              <a:ext uri="{FF2B5EF4-FFF2-40B4-BE49-F238E27FC236}">
                <a16:creationId xmlns:a16="http://schemas.microsoft.com/office/drawing/2014/main" id="{4271CBF7-1741-8340-8C2B-89F8B20A00D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5400000">
            <a:off x="863592" y="2832106"/>
            <a:ext cx="4221970" cy="1859756"/>
          </a:xfrm>
          <a:prstGeom prst="rect">
            <a:avLst/>
          </a:prstGeom>
          <a:noFill/>
          <a:ln w="38100">
            <a:solidFill>
              <a:srgbClr val="9F2B68"/>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39898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Sequencing</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3"/>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pic>
        <p:nvPicPr>
          <p:cNvPr id="23554" name="Picture 2">
            <a:extLst>
              <a:ext uri="{FF2B5EF4-FFF2-40B4-BE49-F238E27FC236}">
                <a16:creationId xmlns:a16="http://schemas.microsoft.com/office/drawing/2014/main" id="{034A8E22-1A55-2A42-A5C8-0E816280FEF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85218" y="1538180"/>
            <a:ext cx="7421563" cy="42657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46126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Sequencing</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3"/>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pic>
        <p:nvPicPr>
          <p:cNvPr id="4" name="Picture 3" descr="Text&#10;&#10;Description automatically generated">
            <a:extLst>
              <a:ext uri="{FF2B5EF4-FFF2-40B4-BE49-F238E27FC236}">
                <a16:creationId xmlns:a16="http://schemas.microsoft.com/office/drawing/2014/main" id="{B527ABE4-F0BD-9542-AC47-3818784742AC}"/>
              </a:ext>
            </a:extLst>
          </p:cNvPr>
          <p:cNvPicPr>
            <a:picLocks noChangeAspect="1"/>
          </p:cNvPicPr>
          <p:nvPr/>
        </p:nvPicPr>
        <p:blipFill>
          <a:blip r:embed="rId4"/>
          <a:stretch>
            <a:fillRect/>
          </a:stretch>
        </p:blipFill>
        <p:spPr>
          <a:xfrm>
            <a:off x="3382032" y="1143000"/>
            <a:ext cx="5427935" cy="5419977"/>
          </a:xfrm>
          <a:prstGeom prst="rect">
            <a:avLst/>
          </a:prstGeom>
          <a:ln w="38100">
            <a:solidFill>
              <a:srgbClr val="9F2B68"/>
            </a:solidFill>
          </a:ln>
        </p:spPr>
      </p:pic>
    </p:spTree>
    <p:extLst>
      <p:ext uri="{BB962C8B-B14F-4D97-AF65-F5344CB8AC3E}">
        <p14:creationId xmlns:p14="http://schemas.microsoft.com/office/powerpoint/2010/main" val="37517789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Session 2: scRNA-seq Overview</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CAC8F71-A1CE-1840-ABFC-9117A7FA0B2D}"/>
              </a:ext>
            </a:extLst>
          </p:cNvPr>
          <p:cNvSpPr txBox="1"/>
          <p:nvPr/>
        </p:nvSpPr>
        <p:spPr>
          <a:xfrm>
            <a:off x="4034000" y="1767006"/>
            <a:ext cx="4124014" cy="3816429"/>
          </a:xfrm>
          <a:prstGeom prst="rect">
            <a:avLst/>
          </a:prstGeom>
          <a:noFill/>
        </p:spPr>
        <p:txBody>
          <a:bodyPr wrap="none" rtlCol="0">
            <a:spAutoFit/>
          </a:bodyPr>
          <a:lstStyle/>
          <a:p>
            <a:pPr algn="ctr"/>
            <a:r>
              <a:rPr lang="en-US" sz="3200" u="sng" dirty="0">
                <a:solidFill>
                  <a:schemeClr val="bg1">
                    <a:lumMod val="85000"/>
                  </a:schemeClr>
                </a:solidFill>
                <a:latin typeface="Helvetica" pitchFamily="2" charset="0"/>
              </a:rPr>
              <a:t>Outline</a:t>
            </a:r>
          </a:p>
          <a:p>
            <a:pPr algn="ctr"/>
            <a:r>
              <a:rPr lang="en-US" sz="3200" dirty="0">
                <a:solidFill>
                  <a:schemeClr val="tx1">
                    <a:lumMod val="65000"/>
                    <a:lumOff val="35000"/>
                  </a:schemeClr>
                </a:solidFill>
                <a:latin typeface="Helvetica" pitchFamily="2" charset="0"/>
              </a:rPr>
              <a:t>Sample Preparation</a:t>
            </a:r>
          </a:p>
          <a:p>
            <a:pPr algn="ctr"/>
            <a:r>
              <a:rPr lang="en-US" sz="3200" dirty="0">
                <a:solidFill>
                  <a:schemeClr val="tx1">
                    <a:lumMod val="65000"/>
                    <a:lumOff val="35000"/>
                  </a:schemeClr>
                </a:solidFill>
                <a:latin typeface="Helvetica" pitchFamily="2" charset="0"/>
              </a:rPr>
              <a:t>Cluster Generation</a:t>
            </a:r>
          </a:p>
          <a:p>
            <a:pPr algn="ctr"/>
            <a:r>
              <a:rPr lang="en-US" sz="3200" dirty="0">
                <a:solidFill>
                  <a:schemeClr val="bg1">
                    <a:lumMod val="85000"/>
                  </a:schemeClr>
                </a:solidFill>
                <a:latin typeface="Helvetica" pitchFamily="2" charset="0"/>
              </a:rPr>
              <a:t>Sequencing</a:t>
            </a:r>
          </a:p>
          <a:p>
            <a:pPr algn="ctr"/>
            <a:r>
              <a:rPr lang="en-US" sz="3200" dirty="0">
                <a:solidFill>
                  <a:schemeClr val="tx1">
                    <a:lumMod val="65000"/>
                    <a:lumOff val="35000"/>
                  </a:schemeClr>
                </a:solidFill>
                <a:latin typeface="Helvetica" pitchFamily="2" charset="0"/>
              </a:rPr>
              <a:t>Cell Ranger</a:t>
            </a:r>
          </a:p>
          <a:p>
            <a:pPr algn="ctr"/>
            <a:r>
              <a:rPr lang="en-US" sz="3200" dirty="0">
                <a:solidFill>
                  <a:schemeClr val="tx1">
                    <a:lumMod val="65000"/>
                    <a:lumOff val="35000"/>
                  </a:schemeClr>
                </a:solidFill>
                <a:latin typeface="Helvetica" pitchFamily="2" charset="0"/>
              </a:rPr>
              <a:t>Downstream Analysis</a:t>
            </a:r>
          </a:p>
          <a:p>
            <a:pPr algn="ctr"/>
            <a:r>
              <a:rPr lang="en-US" sz="3200" dirty="0">
                <a:solidFill>
                  <a:schemeClr val="tx1">
                    <a:lumMod val="65000"/>
                    <a:lumOff val="35000"/>
                  </a:schemeClr>
                </a:solidFill>
                <a:latin typeface="Helvetica" pitchFamily="2" charset="0"/>
              </a:rPr>
              <a:t>Limitations</a:t>
            </a:r>
          </a:p>
          <a:p>
            <a:pPr marL="285750" indent="-285750">
              <a:buFont typeface="Arial" panose="020B0604020202020204" pitchFamily="34" charset="0"/>
              <a:buChar char="•"/>
            </a:pPr>
            <a:endParaRPr lang="en-US" dirty="0">
              <a:solidFill>
                <a:schemeClr val="bg1">
                  <a:lumMod val="85000"/>
                </a:schemeClr>
              </a:solidFill>
              <a:latin typeface="Helvetica" pitchFamily="2" charset="0"/>
            </a:endParaRPr>
          </a:p>
        </p:txBody>
      </p:sp>
    </p:spTree>
    <p:extLst>
      <p:ext uri="{BB962C8B-B14F-4D97-AF65-F5344CB8AC3E}">
        <p14:creationId xmlns:p14="http://schemas.microsoft.com/office/powerpoint/2010/main" val="12244706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Session 2: scRNA-seq Overview</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CAC8F71-A1CE-1840-ABFC-9117A7FA0B2D}"/>
              </a:ext>
            </a:extLst>
          </p:cNvPr>
          <p:cNvSpPr txBox="1"/>
          <p:nvPr/>
        </p:nvSpPr>
        <p:spPr>
          <a:xfrm>
            <a:off x="4034000" y="1767006"/>
            <a:ext cx="4124014" cy="3816429"/>
          </a:xfrm>
          <a:prstGeom prst="rect">
            <a:avLst/>
          </a:prstGeom>
          <a:noFill/>
        </p:spPr>
        <p:txBody>
          <a:bodyPr wrap="none" rtlCol="0">
            <a:spAutoFit/>
          </a:bodyPr>
          <a:lstStyle/>
          <a:p>
            <a:pPr algn="ctr"/>
            <a:r>
              <a:rPr lang="en-US" sz="3200" u="sng" dirty="0">
                <a:solidFill>
                  <a:schemeClr val="bg1">
                    <a:lumMod val="85000"/>
                  </a:schemeClr>
                </a:solidFill>
                <a:latin typeface="Helvetica" pitchFamily="2" charset="0"/>
              </a:rPr>
              <a:t>Outline</a:t>
            </a:r>
          </a:p>
          <a:p>
            <a:pPr algn="ctr"/>
            <a:r>
              <a:rPr lang="en-US" sz="3200" dirty="0">
                <a:solidFill>
                  <a:schemeClr val="tx1">
                    <a:lumMod val="65000"/>
                    <a:lumOff val="35000"/>
                  </a:schemeClr>
                </a:solidFill>
                <a:latin typeface="Helvetica" pitchFamily="2" charset="0"/>
              </a:rPr>
              <a:t>Sample Preparation</a:t>
            </a:r>
          </a:p>
          <a:p>
            <a:pPr algn="ctr"/>
            <a:r>
              <a:rPr lang="en-US" sz="3200" dirty="0">
                <a:solidFill>
                  <a:schemeClr val="tx1">
                    <a:lumMod val="65000"/>
                    <a:lumOff val="35000"/>
                  </a:schemeClr>
                </a:solidFill>
                <a:latin typeface="Helvetica" pitchFamily="2" charset="0"/>
              </a:rPr>
              <a:t>Cluster Generation</a:t>
            </a:r>
          </a:p>
          <a:p>
            <a:pPr algn="ctr"/>
            <a:r>
              <a:rPr lang="en-US" sz="3200" dirty="0">
                <a:solidFill>
                  <a:schemeClr val="tx1">
                    <a:lumMod val="65000"/>
                    <a:lumOff val="35000"/>
                  </a:schemeClr>
                </a:solidFill>
                <a:latin typeface="Helvetica" pitchFamily="2" charset="0"/>
              </a:rPr>
              <a:t>Sequencing</a:t>
            </a:r>
          </a:p>
          <a:p>
            <a:pPr algn="ctr"/>
            <a:r>
              <a:rPr lang="en-US" sz="3200" dirty="0">
                <a:solidFill>
                  <a:schemeClr val="bg1">
                    <a:lumMod val="85000"/>
                  </a:schemeClr>
                </a:solidFill>
                <a:latin typeface="Helvetica" pitchFamily="2" charset="0"/>
              </a:rPr>
              <a:t>Cell Ranger</a:t>
            </a:r>
          </a:p>
          <a:p>
            <a:pPr algn="ctr"/>
            <a:r>
              <a:rPr lang="en-US" sz="3200" dirty="0">
                <a:solidFill>
                  <a:schemeClr val="tx1">
                    <a:lumMod val="65000"/>
                    <a:lumOff val="35000"/>
                  </a:schemeClr>
                </a:solidFill>
                <a:latin typeface="Helvetica" pitchFamily="2" charset="0"/>
              </a:rPr>
              <a:t>Downstream Analysis</a:t>
            </a:r>
          </a:p>
          <a:p>
            <a:pPr algn="ctr"/>
            <a:r>
              <a:rPr lang="en-US" sz="3200" dirty="0">
                <a:solidFill>
                  <a:schemeClr val="tx1">
                    <a:lumMod val="65000"/>
                    <a:lumOff val="35000"/>
                  </a:schemeClr>
                </a:solidFill>
                <a:latin typeface="Helvetica" pitchFamily="2" charset="0"/>
              </a:rPr>
              <a:t>Limitations</a:t>
            </a:r>
          </a:p>
          <a:p>
            <a:pPr marL="285750" indent="-285750">
              <a:buFont typeface="Arial" panose="020B0604020202020204" pitchFamily="34" charset="0"/>
              <a:buChar char="•"/>
            </a:pPr>
            <a:endParaRPr lang="en-US" dirty="0">
              <a:solidFill>
                <a:schemeClr val="bg1">
                  <a:lumMod val="85000"/>
                </a:schemeClr>
              </a:solidFill>
              <a:latin typeface="Helvetica" pitchFamily="2" charset="0"/>
            </a:endParaRPr>
          </a:p>
        </p:txBody>
      </p:sp>
    </p:spTree>
    <p:extLst>
      <p:ext uri="{BB962C8B-B14F-4D97-AF65-F5344CB8AC3E}">
        <p14:creationId xmlns:p14="http://schemas.microsoft.com/office/powerpoint/2010/main" val="38911192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Cell Ranger</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pic>
        <p:nvPicPr>
          <p:cNvPr id="8" name="Picture 2">
            <a:extLst>
              <a:ext uri="{FF2B5EF4-FFF2-40B4-BE49-F238E27FC236}">
                <a16:creationId xmlns:a16="http://schemas.microsoft.com/office/drawing/2014/main" id="{C0D3DEC6-98FB-D148-9E4C-9383FCFC2DF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0809"/>
          <a:stretch/>
        </p:blipFill>
        <p:spPr bwMode="auto">
          <a:xfrm>
            <a:off x="2487706" y="1281486"/>
            <a:ext cx="7216588" cy="46434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11719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Cell Ranger</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pic>
        <p:nvPicPr>
          <p:cNvPr id="8" name="Picture 2">
            <a:extLst>
              <a:ext uri="{FF2B5EF4-FFF2-40B4-BE49-F238E27FC236}">
                <a16:creationId xmlns:a16="http://schemas.microsoft.com/office/drawing/2014/main" id="{C0D3DEC6-98FB-D148-9E4C-9383FCFC2DF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0809"/>
          <a:stretch/>
        </p:blipFill>
        <p:spPr bwMode="auto">
          <a:xfrm>
            <a:off x="2487706" y="1281486"/>
            <a:ext cx="7216588" cy="4643437"/>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8553ED69-08F2-DA46-8BCB-4C9928848403}"/>
              </a:ext>
            </a:extLst>
          </p:cNvPr>
          <p:cNvSpPr/>
          <p:nvPr/>
        </p:nvSpPr>
        <p:spPr>
          <a:xfrm>
            <a:off x="6631266" y="2583804"/>
            <a:ext cx="2601633" cy="3067696"/>
          </a:xfrm>
          <a:prstGeom prst="rect">
            <a:avLst/>
          </a:prstGeom>
          <a:noFill/>
          <a:ln w="38100">
            <a:solidFill>
              <a:srgbClr val="9F2B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353250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Cell Ranger</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EA440D93-DC31-8745-8BEB-24AFB09CD41E}"/>
              </a:ext>
            </a:extLst>
          </p:cNvPr>
          <p:cNvSpPr txBox="1"/>
          <p:nvPr/>
        </p:nvSpPr>
        <p:spPr>
          <a:xfrm>
            <a:off x="1003300" y="1625599"/>
            <a:ext cx="10502900" cy="4893647"/>
          </a:xfrm>
          <a:prstGeom prst="rect">
            <a:avLst/>
          </a:prstGeom>
          <a:noFill/>
        </p:spPr>
        <p:txBody>
          <a:bodyPr wrap="square" rtlCol="0">
            <a:spAutoFit/>
          </a:bodyPr>
          <a:lstStyle/>
          <a:p>
            <a:pPr marL="285750" indent="-285750">
              <a:buFont typeface="Arial" panose="020B0604020202020204" pitchFamily="34" charset="0"/>
              <a:buChar char="•"/>
            </a:pPr>
            <a:r>
              <a:rPr lang="en-US" sz="2400" dirty="0" err="1">
                <a:solidFill>
                  <a:schemeClr val="bg1">
                    <a:lumMod val="85000"/>
                  </a:schemeClr>
                </a:solidFill>
                <a:latin typeface="Helvetica" pitchFamily="2" charset="0"/>
              </a:rPr>
              <a:t>cellranger</a:t>
            </a:r>
            <a:r>
              <a:rPr lang="en-US" sz="2400" dirty="0">
                <a:solidFill>
                  <a:schemeClr val="bg1">
                    <a:lumMod val="85000"/>
                  </a:schemeClr>
                </a:solidFill>
                <a:latin typeface="Helvetica" pitchFamily="2" charset="0"/>
              </a:rPr>
              <a:t> </a:t>
            </a:r>
            <a:r>
              <a:rPr lang="en-US" sz="2400" dirty="0" err="1">
                <a:solidFill>
                  <a:schemeClr val="bg1">
                    <a:lumMod val="85000"/>
                  </a:schemeClr>
                </a:solidFill>
                <a:latin typeface="Helvetica" pitchFamily="2" charset="0"/>
              </a:rPr>
              <a:t>mkfastq</a:t>
            </a:r>
            <a:r>
              <a:rPr lang="en-US" sz="2400" dirty="0">
                <a:solidFill>
                  <a:schemeClr val="bg1">
                    <a:lumMod val="85000"/>
                  </a:schemeClr>
                </a:solidFill>
                <a:latin typeface="Helvetica" pitchFamily="2" charset="0"/>
              </a:rPr>
              <a:t> – demultiplexes and converts raw base call (BCL) files for each flow cell directory into </a:t>
            </a:r>
            <a:r>
              <a:rPr lang="en-US" sz="2400" dirty="0" err="1">
                <a:solidFill>
                  <a:schemeClr val="bg1">
                    <a:lumMod val="85000"/>
                  </a:schemeClr>
                </a:solidFill>
                <a:latin typeface="Helvetica" pitchFamily="2" charset="0"/>
              </a:rPr>
              <a:t>fastq</a:t>
            </a:r>
            <a:r>
              <a:rPr lang="en-US" sz="2400" dirty="0">
                <a:solidFill>
                  <a:schemeClr val="bg1">
                    <a:lumMod val="85000"/>
                  </a:schemeClr>
                </a:solidFill>
                <a:latin typeface="Helvetica" pitchFamily="2" charset="0"/>
              </a:rPr>
              <a:t> files</a:t>
            </a:r>
          </a:p>
          <a:p>
            <a:pPr marL="285750" indent="-285750">
              <a:buFont typeface="Arial" panose="020B0604020202020204" pitchFamily="34" charset="0"/>
              <a:buChar char="•"/>
            </a:pPr>
            <a:endParaRPr lang="en-US" sz="2400" dirty="0">
              <a:solidFill>
                <a:schemeClr val="bg1">
                  <a:lumMod val="85000"/>
                </a:schemeClr>
              </a:solidFill>
              <a:latin typeface="Helvetica" pitchFamily="2" charset="0"/>
            </a:endParaRPr>
          </a:p>
          <a:p>
            <a:pPr marL="285750" indent="-285750">
              <a:buFont typeface="Arial" panose="020B0604020202020204" pitchFamily="34" charset="0"/>
              <a:buChar char="•"/>
            </a:pPr>
            <a:r>
              <a:rPr lang="en-US" sz="2400" dirty="0" err="1">
                <a:solidFill>
                  <a:schemeClr val="bg1">
                    <a:lumMod val="85000"/>
                  </a:schemeClr>
                </a:solidFill>
                <a:latin typeface="Helvetica" pitchFamily="2" charset="0"/>
              </a:rPr>
              <a:t>cellranger</a:t>
            </a:r>
            <a:r>
              <a:rPr lang="en-US" sz="2400" dirty="0">
                <a:solidFill>
                  <a:schemeClr val="bg1">
                    <a:lumMod val="85000"/>
                  </a:schemeClr>
                </a:solidFill>
                <a:latin typeface="Helvetica" pitchFamily="2" charset="0"/>
              </a:rPr>
              <a:t> count – quantifies single-cell gene expression (alignment, filtering, barcode counting, and UMI counting)</a:t>
            </a:r>
          </a:p>
          <a:p>
            <a:pPr marL="285750" indent="-285750">
              <a:buFont typeface="Arial" panose="020B0604020202020204" pitchFamily="34" charset="0"/>
              <a:buChar char="•"/>
            </a:pPr>
            <a:endParaRPr lang="en-US" sz="2400" dirty="0">
              <a:solidFill>
                <a:schemeClr val="bg1">
                  <a:lumMod val="85000"/>
                </a:schemeClr>
              </a:solidFill>
              <a:latin typeface="Helvetica" pitchFamily="2" charset="0"/>
            </a:endParaRPr>
          </a:p>
          <a:p>
            <a:pPr marL="285750" indent="-285750">
              <a:buFont typeface="Arial" panose="020B0604020202020204" pitchFamily="34" charset="0"/>
              <a:buChar char="•"/>
            </a:pPr>
            <a:r>
              <a:rPr lang="en-US" sz="2400" dirty="0" err="1">
                <a:solidFill>
                  <a:schemeClr val="bg1">
                    <a:lumMod val="85000"/>
                  </a:schemeClr>
                </a:solidFill>
                <a:latin typeface="Helvetica" pitchFamily="2" charset="0"/>
              </a:rPr>
              <a:t>cellranger</a:t>
            </a:r>
            <a:r>
              <a:rPr lang="en-US" sz="2400" dirty="0">
                <a:solidFill>
                  <a:schemeClr val="bg1">
                    <a:lumMod val="85000"/>
                  </a:schemeClr>
                </a:solidFill>
                <a:latin typeface="Helvetica" pitchFamily="2" charset="0"/>
              </a:rPr>
              <a:t> </a:t>
            </a:r>
            <a:r>
              <a:rPr lang="en-US" sz="2400" dirty="0" err="1">
                <a:solidFill>
                  <a:schemeClr val="bg1">
                    <a:lumMod val="85000"/>
                  </a:schemeClr>
                </a:solidFill>
                <a:latin typeface="Helvetica" pitchFamily="2" charset="0"/>
              </a:rPr>
              <a:t>aggr</a:t>
            </a:r>
            <a:r>
              <a:rPr lang="en-US" sz="2400" dirty="0">
                <a:solidFill>
                  <a:schemeClr val="bg1">
                    <a:lumMod val="85000"/>
                  </a:schemeClr>
                </a:solidFill>
                <a:latin typeface="Helvetica" pitchFamily="2" charset="0"/>
              </a:rPr>
              <a:t> – aggregates output from multiple runs of </a:t>
            </a:r>
            <a:r>
              <a:rPr lang="en-US" sz="2400" dirty="0" err="1">
                <a:solidFill>
                  <a:schemeClr val="bg1">
                    <a:lumMod val="85000"/>
                  </a:schemeClr>
                </a:solidFill>
                <a:latin typeface="Helvetica" pitchFamily="2" charset="0"/>
              </a:rPr>
              <a:t>cellranger</a:t>
            </a:r>
            <a:r>
              <a:rPr lang="en-US" sz="2400" dirty="0">
                <a:solidFill>
                  <a:schemeClr val="bg1">
                    <a:lumMod val="85000"/>
                  </a:schemeClr>
                </a:solidFill>
                <a:latin typeface="Helvetica" pitchFamily="2" charset="0"/>
              </a:rPr>
              <a:t> count and normalizes them</a:t>
            </a:r>
          </a:p>
          <a:p>
            <a:pPr marL="285750" indent="-285750">
              <a:buFont typeface="Arial" panose="020B0604020202020204" pitchFamily="34" charset="0"/>
              <a:buChar char="•"/>
            </a:pPr>
            <a:endParaRPr lang="en-US" sz="2400" dirty="0">
              <a:solidFill>
                <a:schemeClr val="bg1">
                  <a:lumMod val="85000"/>
                </a:schemeClr>
              </a:solidFill>
              <a:latin typeface="Helvetica" pitchFamily="2" charset="0"/>
            </a:endParaRPr>
          </a:p>
          <a:p>
            <a:pPr marL="285750" indent="-285750">
              <a:buFont typeface="Arial" panose="020B0604020202020204" pitchFamily="34" charset="0"/>
              <a:buChar char="•"/>
            </a:pPr>
            <a:r>
              <a:rPr lang="en-US" sz="2400" dirty="0" err="1">
                <a:solidFill>
                  <a:schemeClr val="bg1">
                    <a:lumMod val="85000"/>
                  </a:schemeClr>
                </a:solidFill>
                <a:latin typeface="Helvetica" pitchFamily="2" charset="0"/>
              </a:rPr>
              <a:t>cellranger</a:t>
            </a:r>
            <a:r>
              <a:rPr lang="en-US" sz="2400" dirty="0">
                <a:solidFill>
                  <a:schemeClr val="bg1">
                    <a:lumMod val="85000"/>
                  </a:schemeClr>
                </a:solidFill>
                <a:latin typeface="Helvetica" pitchFamily="2" charset="0"/>
              </a:rPr>
              <a:t> reanalyze – reanalyzes feature-barcode matrices produced by </a:t>
            </a:r>
            <a:r>
              <a:rPr lang="en-US" sz="2400" dirty="0" err="1">
                <a:solidFill>
                  <a:schemeClr val="bg1">
                    <a:lumMod val="85000"/>
                  </a:schemeClr>
                </a:solidFill>
                <a:latin typeface="Helvetica" pitchFamily="2" charset="0"/>
              </a:rPr>
              <a:t>cellranger</a:t>
            </a:r>
            <a:r>
              <a:rPr lang="en-US" sz="2400" dirty="0">
                <a:solidFill>
                  <a:schemeClr val="bg1">
                    <a:lumMod val="85000"/>
                  </a:schemeClr>
                </a:solidFill>
                <a:latin typeface="Helvetica" pitchFamily="2" charset="0"/>
              </a:rPr>
              <a:t> count</a:t>
            </a:r>
          </a:p>
          <a:p>
            <a:pPr marL="285750" indent="-285750">
              <a:buFont typeface="Arial" panose="020B0604020202020204" pitchFamily="34" charset="0"/>
              <a:buChar char="•"/>
            </a:pPr>
            <a:endParaRPr lang="en-US" sz="2400" dirty="0">
              <a:solidFill>
                <a:schemeClr val="bg1">
                  <a:lumMod val="85000"/>
                </a:schemeClr>
              </a:solidFill>
              <a:latin typeface="Helvetica" pitchFamily="2" charset="0"/>
            </a:endParaRPr>
          </a:p>
          <a:p>
            <a:pPr marL="285750" indent="-285750">
              <a:buFont typeface="Arial" panose="020B0604020202020204" pitchFamily="34" charset="0"/>
              <a:buChar char="•"/>
            </a:pPr>
            <a:r>
              <a:rPr lang="en-US" sz="2400" dirty="0" err="1">
                <a:solidFill>
                  <a:schemeClr val="bg1">
                    <a:lumMod val="85000"/>
                  </a:schemeClr>
                </a:solidFill>
                <a:latin typeface="Helvetica" pitchFamily="2" charset="0"/>
              </a:rPr>
              <a:t>cellranger</a:t>
            </a:r>
            <a:r>
              <a:rPr lang="en-US" sz="2400" dirty="0">
                <a:solidFill>
                  <a:schemeClr val="bg1">
                    <a:lumMod val="85000"/>
                  </a:schemeClr>
                </a:solidFill>
                <a:latin typeface="Helvetica" pitchFamily="2" charset="0"/>
              </a:rPr>
              <a:t> multi – analyzes Cell Multiplexing data</a:t>
            </a:r>
          </a:p>
        </p:txBody>
      </p:sp>
      <p:sp>
        <p:nvSpPr>
          <p:cNvPr id="9" name="TextBox 8">
            <a:extLst>
              <a:ext uri="{FF2B5EF4-FFF2-40B4-BE49-F238E27FC236}">
                <a16:creationId xmlns:a16="http://schemas.microsoft.com/office/drawing/2014/main" id="{FAA672FF-DC58-F54B-9255-9F57A508C768}"/>
              </a:ext>
            </a:extLst>
          </p:cNvPr>
          <p:cNvSpPr txBox="1"/>
          <p:nvPr/>
        </p:nvSpPr>
        <p:spPr>
          <a:xfrm>
            <a:off x="292100" y="952500"/>
            <a:ext cx="11671300" cy="461665"/>
          </a:xfrm>
          <a:prstGeom prst="rect">
            <a:avLst/>
          </a:prstGeom>
          <a:noFill/>
        </p:spPr>
        <p:txBody>
          <a:bodyPr wrap="square" rtlCol="0">
            <a:spAutoFit/>
          </a:bodyPr>
          <a:lstStyle/>
          <a:p>
            <a:r>
              <a:rPr lang="en-US" sz="2400" dirty="0">
                <a:solidFill>
                  <a:schemeClr val="bg1">
                    <a:lumMod val="85000"/>
                  </a:schemeClr>
                </a:solidFill>
                <a:latin typeface="Helvetica" pitchFamily="2" charset="0"/>
              </a:rPr>
              <a:t>Cell Ranger is actually a set of different pipelines.</a:t>
            </a:r>
          </a:p>
        </p:txBody>
      </p:sp>
    </p:spTree>
    <p:extLst>
      <p:ext uri="{BB962C8B-B14F-4D97-AF65-F5344CB8AC3E}">
        <p14:creationId xmlns:p14="http://schemas.microsoft.com/office/powerpoint/2010/main" val="25537930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Cell Ranger</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EA440D93-DC31-8745-8BEB-24AFB09CD41E}"/>
              </a:ext>
            </a:extLst>
          </p:cNvPr>
          <p:cNvSpPr txBox="1"/>
          <p:nvPr/>
        </p:nvSpPr>
        <p:spPr>
          <a:xfrm>
            <a:off x="1003300" y="1625599"/>
            <a:ext cx="10502900" cy="4893647"/>
          </a:xfrm>
          <a:prstGeom prst="rect">
            <a:avLst/>
          </a:prstGeom>
          <a:noFill/>
        </p:spPr>
        <p:txBody>
          <a:bodyPr wrap="square" rtlCol="0">
            <a:spAutoFit/>
          </a:bodyPr>
          <a:lstStyle/>
          <a:p>
            <a:pPr marL="285750" indent="-285750">
              <a:buFont typeface="Arial" panose="020B0604020202020204" pitchFamily="34" charset="0"/>
              <a:buChar char="•"/>
            </a:pPr>
            <a:r>
              <a:rPr lang="en-US" sz="2400" dirty="0" err="1">
                <a:solidFill>
                  <a:schemeClr val="bg1">
                    <a:lumMod val="85000"/>
                  </a:schemeClr>
                </a:solidFill>
                <a:latin typeface="Helvetica" pitchFamily="2" charset="0"/>
              </a:rPr>
              <a:t>cellranger</a:t>
            </a:r>
            <a:r>
              <a:rPr lang="en-US" sz="2400" dirty="0">
                <a:solidFill>
                  <a:schemeClr val="bg1">
                    <a:lumMod val="85000"/>
                  </a:schemeClr>
                </a:solidFill>
                <a:latin typeface="Helvetica" pitchFamily="2" charset="0"/>
              </a:rPr>
              <a:t> </a:t>
            </a:r>
            <a:r>
              <a:rPr lang="en-US" sz="2400" dirty="0" err="1">
                <a:solidFill>
                  <a:schemeClr val="bg1">
                    <a:lumMod val="85000"/>
                  </a:schemeClr>
                </a:solidFill>
                <a:latin typeface="Helvetica" pitchFamily="2" charset="0"/>
              </a:rPr>
              <a:t>mkfastq</a:t>
            </a:r>
            <a:r>
              <a:rPr lang="en-US" sz="2400" dirty="0">
                <a:solidFill>
                  <a:schemeClr val="bg1">
                    <a:lumMod val="85000"/>
                  </a:schemeClr>
                </a:solidFill>
                <a:latin typeface="Helvetica" pitchFamily="2" charset="0"/>
              </a:rPr>
              <a:t> – demultiplexes and converts raw base call (BCL) files for each flow cell directory into </a:t>
            </a:r>
            <a:r>
              <a:rPr lang="en-US" sz="2400" dirty="0" err="1">
                <a:solidFill>
                  <a:schemeClr val="bg1">
                    <a:lumMod val="85000"/>
                  </a:schemeClr>
                </a:solidFill>
                <a:latin typeface="Helvetica" pitchFamily="2" charset="0"/>
              </a:rPr>
              <a:t>fastq</a:t>
            </a:r>
            <a:r>
              <a:rPr lang="en-US" sz="2400" dirty="0">
                <a:solidFill>
                  <a:schemeClr val="bg1">
                    <a:lumMod val="85000"/>
                  </a:schemeClr>
                </a:solidFill>
                <a:latin typeface="Helvetica" pitchFamily="2" charset="0"/>
              </a:rPr>
              <a:t> files</a:t>
            </a:r>
          </a:p>
          <a:p>
            <a:pPr marL="285750" indent="-285750">
              <a:buFont typeface="Arial" panose="020B0604020202020204" pitchFamily="34" charset="0"/>
              <a:buChar char="•"/>
            </a:pPr>
            <a:endParaRPr lang="en-US" sz="2400" dirty="0">
              <a:solidFill>
                <a:schemeClr val="bg1">
                  <a:lumMod val="85000"/>
                </a:schemeClr>
              </a:solidFill>
              <a:latin typeface="Helvetica" pitchFamily="2" charset="0"/>
            </a:endParaRPr>
          </a:p>
          <a:p>
            <a:pPr marL="285750" indent="-285750">
              <a:buFont typeface="Arial" panose="020B0604020202020204" pitchFamily="34" charset="0"/>
              <a:buChar char="•"/>
            </a:pPr>
            <a:r>
              <a:rPr lang="en-US" sz="2400" dirty="0" err="1">
                <a:solidFill>
                  <a:schemeClr val="bg1">
                    <a:lumMod val="85000"/>
                  </a:schemeClr>
                </a:solidFill>
                <a:latin typeface="Helvetica" pitchFamily="2" charset="0"/>
              </a:rPr>
              <a:t>cellranger</a:t>
            </a:r>
            <a:r>
              <a:rPr lang="en-US" sz="2400" dirty="0">
                <a:solidFill>
                  <a:schemeClr val="bg1">
                    <a:lumMod val="85000"/>
                  </a:schemeClr>
                </a:solidFill>
                <a:latin typeface="Helvetica" pitchFamily="2" charset="0"/>
              </a:rPr>
              <a:t> count – quantifies single-cell gene expression (alignment, filtering, barcode counting, and UMI counting)</a:t>
            </a:r>
          </a:p>
          <a:p>
            <a:pPr marL="285750" indent="-285750">
              <a:buFont typeface="Arial" panose="020B0604020202020204" pitchFamily="34" charset="0"/>
              <a:buChar char="•"/>
            </a:pPr>
            <a:endParaRPr lang="en-US" sz="2400" dirty="0">
              <a:solidFill>
                <a:schemeClr val="bg1">
                  <a:lumMod val="85000"/>
                </a:schemeClr>
              </a:solidFill>
              <a:latin typeface="Helvetica" pitchFamily="2" charset="0"/>
            </a:endParaRPr>
          </a:p>
          <a:p>
            <a:pPr marL="285750" indent="-285750">
              <a:buFont typeface="Arial" panose="020B0604020202020204" pitchFamily="34" charset="0"/>
              <a:buChar char="•"/>
            </a:pPr>
            <a:r>
              <a:rPr lang="en-US" sz="2400" dirty="0" err="1">
                <a:solidFill>
                  <a:schemeClr val="bg1">
                    <a:lumMod val="85000"/>
                  </a:schemeClr>
                </a:solidFill>
                <a:latin typeface="Helvetica" pitchFamily="2" charset="0"/>
              </a:rPr>
              <a:t>cellranger</a:t>
            </a:r>
            <a:r>
              <a:rPr lang="en-US" sz="2400" dirty="0">
                <a:solidFill>
                  <a:schemeClr val="bg1">
                    <a:lumMod val="85000"/>
                  </a:schemeClr>
                </a:solidFill>
                <a:latin typeface="Helvetica" pitchFamily="2" charset="0"/>
              </a:rPr>
              <a:t> </a:t>
            </a:r>
            <a:r>
              <a:rPr lang="en-US" sz="2400" dirty="0" err="1">
                <a:solidFill>
                  <a:schemeClr val="bg1">
                    <a:lumMod val="85000"/>
                  </a:schemeClr>
                </a:solidFill>
                <a:latin typeface="Helvetica" pitchFamily="2" charset="0"/>
              </a:rPr>
              <a:t>aggr</a:t>
            </a:r>
            <a:r>
              <a:rPr lang="en-US" sz="2400" dirty="0">
                <a:solidFill>
                  <a:schemeClr val="bg1">
                    <a:lumMod val="85000"/>
                  </a:schemeClr>
                </a:solidFill>
                <a:latin typeface="Helvetica" pitchFamily="2" charset="0"/>
              </a:rPr>
              <a:t> – aggregates output from multiple runs of </a:t>
            </a:r>
            <a:r>
              <a:rPr lang="en-US" sz="2400" dirty="0" err="1">
                <a:solidFill>
                  <a:schemeClr val="bg1">
                    <a:lumMod val="85000"/>
                  </a:schemeClr>
                </a:solidFill>
                <a:latin typeface="Helvetica" pitchFamily="2" charset="0"/>
              </a:rPr>
              <a:t>cellranger</a:t>
            </a:r>
            <a:r>
              <a:rPr lang="en-US" sz="2400" dirty="0">
                <a:solidFill>
                  <a:schemeClr val="bg1">
                    <a:lumMod val="85000"/>
                  </a:schemeClr>
                </a:solidFill>
                <a:latin typeface="Helvetica" pitchFamily="2" charset="0"/>
              </a:rPr>
              <a:t> count and normalizes them</a:t>
            </a:r>
          </a:p>
          <a:p>
            <a:pPr marL="285750" indent="-285750">
              <a:buFont typeface="Arial" panose="020B0604020202020204" pitchFamily="34" charset="0"/>
              <a:buChar char="•"/>
            </a:pPr>
            <a:endParaRPr lang="en-US" sz="2400" dirty="0">
              <a:solidFill>
                <a:schemeClr val="bg1">
                  <a:lumMod val="85000"/>
                </a:schemeClr>
              </a:solidFill>
              <a:latin typeface="Helvetica" pitchFamily="2" charset="0"/>
            </a:endParaRPr>
          </a:p>
          <a:p>
            <a:pPr marL="285750" indent="-285750">
              <a:buFont typeface="Arial" panose="020B0604020202020204" pitchFamily="34" charset="0"/>
              <a:buChar char="•"/>
            </a:pPr>
            <a:r>
              <a:rPr lang="en-US" sz="2400" dirty="0" err="1">
                <a:solidFill>
                  <a:schemeClr val="bg1">
                    <a:lumMod val="85000"/>
                  </a:schemeClr>
                </a:solidFill>
                <a:latin typeface="Helvetica" pitchFamily="2" charset="0"/>
              </a:rPr>
              <a:t>cellranger</a:t>
            </a:r>
            <a:r>
              <a:rPr lang="en-US" sz="2400" dirty="0">
                <a:solidFill>
                  <a:schemeClr val="bg1">
                    <a:lumMod val="85000"/>
                  </a:schemeClr>
                </a:solidFill>
                <a:latin typeface="Helvetica" pitchFamily="2" charset="0"/>
              </a:rPr>
              <a:t> reanalyze – reanalyzes feature-barcode matrices produced by </a:t>
            </a:r>
            <a:r>
              <a:rPr lang="en-US" sz="2400" dirty="0" err="1">
                <a:solidFill>
                  <a:schemeClr val="bg1">
                    <a:lumMod val="85000"/>
                  </a:schemeClr>
                </a:solidFill>
                <a:latin typeface="Helvetica" pitchFamily="2" charset="0"/>
              </a:rPr>
              <a:t>cellranger</a:t>
            </a:r>
            <a:r>
              <a:rPr lang="en-US" sz="2400" dirty="0">
                <a:solidFill>
                  <a:schemeClr val="bg1">
                    <a:lumMod val="85000"/>
                  </a:schemeClr>
                </a:solidFill>
                <a:latin typeface="Helvetica" pitchFamily="2" charset="0"/>
              </a:rPr>
              <a:t> count</a:t>
            </a:r>
          </a:p>
          <a:p>
            <a:pPr marL="285750" indent="-285750">
              <a:buFont typeface="Arial" panose="020B0604020202020204" pitchFamily="34" charset="0"/>
              <a:buChar char="•"/>
            </a:pPr>
            <a:endParaRPr lang="en-US" sz="2400" dirty="0">
              <a:solidFill>
                <a:schemeClr val="bg1">
                  <a:lumMod val="85000"/>
                </a:schemeClr>
              </a:solidFill>
              <a:latin typeface="Helvetica" pitchFamily="2" charset="0"/>
            </a:endParaRPr>
          </a:p>
          <a:p>
            <a:pPr marL="285750" indent="-285750">
              <a:buFont typeface="Arial" panose="020B0604020202020204" pitchFamily="34" charset="0"/>
              <a:buChar char="•"/>
            </a:pPr>
            <a:r>
              <a:rPr lang="en-US" sz="2400" dirty="0" err="1">
                <a:solidFill>
                  <a:schemeClr val="bg1">
                    <a:lumMod val="85000"/>
                  </a:schemeClr>
                </a:solidFill>
                <a:latin typeface="Helvetica" pitchFamily="2" charset="0"/>
              </a:rPr>
              <a:t>cellranger</a:t>
            </a:r>
            <a:r>
              <a:rPr lang="en-US" sz="2400" dirty="0">
                <a:solidFill>
                  <a:schemeClr val="bg1">
                    <a:lumMod val="85000"/>
                  </a:schemeClr>
                </a:solidFill>
                <a:latin typeface="Helvetica" pitchFamily="2" charset="0"/>
              </a:rPr>
              <a:t> multi – analyzes Cell Multiplexing data</a:t>
            </a:r>
          </a:p>
        </p:txBody>
      </p:sp>
      <p:sp>
        <p:nvSpPr>
          <p:cNvPr id="9" name="TextBox 8">
            <a:extLst>
              <a:ext uri="{FF2B5EF4-FFF2-40B4-BE49-F238E27FC236}">
                <a16:creationId xmlns:a16="http://schemas.microsoft.com/office/drawing/2014/main" id="{FAA672FF-DC58-F54B-9255-9F57A508C768}"/>
              </a:ext>
            </a:extLst>
          </p:cNvPr>
          <p:cNvSpPr txBox="1"/>
          <p:nvPr/>
        </p:nvSpPr>
        <p:spPr>
          <a:xfrm>
            <a:off x="292100" y="952500"/>
            <a:ext cx="11671300" cy="461665"/>
          </a:xfrm>
          <a:prstGeom prst="rect">
            <a:avLst/>
          </a:prstGeom>
          <a:noFill/>
        </p:spPr>
        <p:txBody>
          <a:bodyPr wrap="square" rtlCol="0">
            <a:spAutoFit/>
          </a:bodyPr>
          <a:lstStyle/>
          <a:p>
            <a:r>
              <a:rPr lang="en-US" sz="2400" dirty="0">
                <a:solidFill>
                  <a:schemeClr val="bg1">
                    <a:lumMod val="85000"/>
                  </a:schemeClr>
                </a:solidFill>
                <a:latin typeface="Helvetica" pitchFamily="2" charset="0"/>
              </a:rPr>
              <a:t>Cell Ranger is actually a set of different pipelines.</a:t>
            </a:r>
          </a:p>
        </p:txBody>
      </p:sp>
      <p:sp>
        <p:nvSpPr>
          <p:cNvPr id="8" name="Rectangle 7">
            <a:extLst>
              <a:ext uri="{FF2B5EF4-FFF2-40B4-BE49-F238E27FC236}">
                <a16:creationId xmlns:a16="http://schemas.microsoft.com/office/drawing/2014/main" id="{AD73210D-259E-3E47-A998-21BA3D18A5B8}"/>
              </a:ext>
            </a:extLst>
          </p:cNvPr>
          <p:cNvSpPr/>
          <p:nvPr/>
        </p:nvSpPr>
        <p:spPr>
          <a:xfrm>
            <a:off x="1003300" y="2717799"/>
            <a:ext cx="10413999" cy="901701"/>
          </a:xfrm>
          <a:prstGeom prst="rect">
            <a:avLst/>
          </a:prstGeom>
          <a:noFill/>
          <a:ln w="38100">
            <a:solidFill>
              <a:srgbClr val="9F2B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984451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Session 2: scRNA-seq Overview</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3"/>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pic>
        <p:nvPicPr>
          <p:cNvPr id="12290" name="Picture 2">
            <a:extLst>
              <a:ext uri="{FF2B5EF4-FFF2-40B4-BE49-F238E27FC236}">
                <a16:creationId xmlns:a16="http://schemas.microsoft.com/office/drawing/2014/main" id="{7FE7B9EA-527F-8E4A-BA9E-867AF7688F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01156" y="1358641"/>
            <a:ext cx="6389687" cy="46992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564112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Cell Ranger</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15BFC76-46F1-B047-B38B-16AAE5BECF37}"/>
              </a:ext>
            </a:extLst>
          </p:cNvPr>
          <p:cNvSpPr txBox="1"/>
          <p:nvPr/>
        </p:nvSpPr>
        <p:spPr>
          <a:xfrm>
            <a:off x="292100" y="952500"/>
            <a:ext cx="11671300" cy="461665"/>
          </a:xfrm>
          <a:prstGeom prst="rect">
            <a:avLst/>
          </a:prstGeom>
          <a:noFill/>
        </p:spPr>
        <p:txBody>
          <a:bodyPr wrap="square" rtlCol="0">
            <a:spAutoFit/>
          </a:bodyPr>
          <a:lstStyle/>
          <a:p>
            <a:r>
              <a:rPr lang="en-US" sz="2400" dirty="0">
                <a:solidFill>
                  <a:schemeClr val="bg1">
                    <a:lumMod val="85000"/>
                  </a:schemeClr>
                </a:solidFill>
                <a:latin typeface="Helvetica" pitchFamily="2" charset="0"/>
              </a:rPr>
              <a:t>Cell Ranger output: </a:t>
            </a:r>
            <a:r>
              <a:rPr lang="en-US" sz="2400" b="1" dirty="0">
                <a:solidFill>
                  <a:schemeClr val="bg1">
                    <a:lumMod val="85000"/>
                  </a:schemeClr>
                </a:solidFill>
                <a:latin typeface="Helvetica" pitchFamily="2" charset="0"/>
              </a:rPr>
              <a:t>web summary</a:t>
            </a:r>
            <a:r>
              <a:rPr lang="en-US" sz="2400" dirty="0">
                <a:solidFill>
                  <a:schemeClr val="bg1">
                    <a:lumMod val="85000"/>
                  </a:schemeClr>
                </a:solidFill>
                <a:latin typeface="Helvetica" pitchFamily="2" charset="0"/>
              </a:rPr>
              <a:t>, </a:t>
            </a:r>
            <a:r>
              <a:rPr lang="en-US" sz="2400" dirty="0" err="1">
                <a:solidFill>
                  <a:schemeClr val="bg1">
                    <a:lumMod val="85000"/>
                  </a:schemeClr>
                </a:solidFill>
                <a:latin typeface="Helvetica" pitchFamily="2" charset="0"/>
              </a:rPr>
              <a:t>filtered_feature_bc_matrix</a:t>
            </a:r>
            <a:endParaRPr lang="en-US" sz="2400" dirty="0">
              <a:solidFill>
                <a:schemeClr val="bg1">
                  <a:lumMod val="85000"/>
                </a:schemeClr>
              </a:solidFill>
              <a:latin typeface="Helvetica" pitchFamily="2" charset="0"/>
            </a:endParaRPr>
          </a:p>
        </p:txBody>
      </p:sp>
      <p:pic>
        <p:nvPicPr>
          <p:cNvPr id="8" name="Picture 7" descr="Table&#10;&#10;Description automatically generated">
            <a:extLst>
              <a:ext uri="{FF2B5EF4-FFF2-40B4-BE49-F238E27FC236}">
                <a16:creationId xmlns:a16="http://schemas.microsoft.com/office/drawing/2014/main" id="{854931AE-41AC-8544-AFC7-927615B74800}"/>
              </a:ext>
            </a:extLst>
          </p:cNvPr>
          <p:cNvPicPr>
            <a:picLocks noChangeAspect="1"/>
          </p:cNvPicPr>
          <p:nvPr/>
        </p:nvPicPr>
        <p:blipFill>
          <a:blip r:embed="rId3"/>
          <a:stretch>
            <a:fillRect/>
          </a:stretch>
        </p:blipFill>
        <p:spPr>
          <a:xfrm>
            <a:off x="3841750" y="1541164"/>
            <a:ext cx="4508500" cy="4914900"/>
          </a:xfrm>
          <a:prstGeom prst="rect">
            <a:avLst/>
          </a:prstGeom>
        </p:spPr>
      </p:pic>
    </p:spTree>
    <p:extLst>
      <p:ext uri="{BB962C8B-B14F-4D97-AF65-F5344CB8AC3E}">
        <p14:creationId xmlns:p14="http://schemas.microsoft.com/office/powerpoint/2010/main" val="21316113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Cell Ranger</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15BFC76-46F1-B047-B38B-16AAE5BECF37}"/>
              </a:ext>
            </a:extLst>
          </p:cNvPr>
          <p:cNvSpPr txBox="1"/>
          <p:nvPr/>
        </p:nvSpPr>
        <p:spPr>
          <a:xfrm>
            <a:off x="292100" y="952500"/>
            <a:ext cx="11671300" cy="461665"/>
          </a:xfrm>
          <a:prstGeom prst="rect">
            <a:avLst/>
          </a:prstGeom>
          <a:noFill/>
        </p:spPr>
        <p:txBody>
          <a:bodyPr wrap="square" rtlCol="0">
            <a:spAutoFit/>
          </a:bodyPr>
          <a:lstStyle/>
          <a:p>
            <a:r>
              <a:rPr lang="en-US" sz="2400" dirty="0">
                <a:solidFill>
                  <a:schemeClr val="bg1">
                    <a:lumMod val="85000"/>
                  </a:schemeClr>
                </a:solidFill>
                <a:latin typeface="Helvetica" pitchFamily="2" charset="0"/>
              </a:rPr>
              <a:t>Cell Ranger output: </a:t>
            </a:r>
            <a:r>
              <a:rPr lang="en-US" sz="2400" b="1" dirty="0">
                <a:solidFill>
                  <a:schemeClr val="bg1">
                    <a:lumMod val="85000"/>
                  </a:schemeClr>
                </a:solidFill>
                <a:latin typeface="Helvetica" pitchFamily="2" charset="0"/>
              </a:rPr>
              <a:t>web summary</a:t>
            </a:r>
            <a:r>
              <a:rPr lang="en-US" sz="2400" dirty="0">
                <a:solidFill>
                  <a:schemeClr val="bg1">
                    <a:lumMod val="85000"/>
                  </a:schemeClr>
                </a:solidFill>
                <a:latin typeface="Helvetica" pitchFamily="2" charset="0"/>
              </a:rPr>
              <a:t>, </a:t>
            </a:r>
            <a:r>
              <a:rPr lang="en-US" sz="2400" dirty="0" err="1">
                <a:solidFill>
                  <a:schemeClr val="bg1">
                    <a:lumMod val="85000"/>
                  </a:schemeClr>
                </a:solidFill>
                <a:latin typeface="Helvetica" pitchFamily="2" charset="0"/>
              </a:rPr>
              <a:t>filtered_feature_bc_matrix</a:t>
            </a:r>
            <a:endParaRPr lang="en-US" sz="2400" dirty="0">
              <a:solidFill>
                <a:schemeClr val="bg1">
                  <a:lumMod val="85000"/>
                </a:schemeClr>
              </a:solidFill>
              <a:latin typeface="Helvetica" pitchFamily="2" charset="0"/>
            </a:endParaRPr>
          </a:p>
        </p:txBody>
      </p:sp>
      <p:pic>
        <p:nvPicPr>
          <p:cNvPr id="8" name="Picture 7" descr="Table&#10;&#10;Description automatically generated">
            <a:extLst>
              <a:ext uri="{FF2B5EF4-FFF2-40B4-BE49-F238E27FC236}">
                <a16:creationId xmlns:a16="http://schemas.microsoft.com/office/drawing/2014/main" id="{854931AE-41AC-8544-AFC7-927615B74800}"/>
              </a:ext>
            </a:extLst>
          </p:cNvPr>
          <p:cNvPicPr>
            <a:picLocks noChangeAspect="1"/>
          </p:cNvPicPr>
          <p:nvPr/>
        </p:nvPicPr>
        <p:blipFill>
          <a:blip r:embed="rId3"/>
          <a:stretch>
            <a:fillRect/>
          </a:stretch>
        </p:blipFill>
        <p:spPr>
          <a:xfrm>
            <a:off x="3841750" y="1541164"/>
            <a:ext cx="4508500" cy="4914900"/>
          </a:xfrm>
          <a:prstGeom prst="rect">
            <a:avLst/>
          </a:prstGeom>
        </p:spPr>
      </p:pic>
      <p:sp>
        <p:nvSpPr>
          <p:cNvPr id="9" name="Rectangle 8">
            <a:extLst>
              <a:ext uri="{FF2B5EF4-FFF2-40B4-BE49-F238E27FC236}">
                <a16:creationId xmlns:a16="http://schemas.microsoft.com/office/drawing/2014/main" id="{E44D8044-D068-3E40-BB2F-2C54558280B0}"/>
              </a:ext>
            </a:extLst>
          </p:cNvPr>
          <p:cNvSpPr/>
          <p:nvPr/>
        </p:nvSpPr>
        <p:spPr>
          <a:xfrm>
            <a:off x="3938866" y="2209800"/>
            <a:ext cx="2157133" cy="558800"/>
          </a:xfrm>
          <a:prstGeom prst="rect">
            <a:avLst/>
          </a:prstGeom>
          <a:noFill/>
          <a:ln w="38100">
            <a:solidFill>
              <a:srgbClr val="9F2B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ECD103E-1866-674B-8A19-2801321E65B3}"/>
              </a:ext>
            </a:extLst>
          </p:cNvPr>
          <p:cNvSpPr txBox="1"/>
          <p:nvPr/>
        </p:nvSpPr>
        <p:spPr>
          <a:xfrm>
            <a:off x="423481" y="2309853"/>
            <a:ext cx="3418269" cy="369332"/>
          </a:xfrm>
          <a:prstGeom prst="rect">
            <a:avLst/>
          </a:prstGeom>
          <a:noFill/>
          <a:ln w="0">
            <a:noFill/>
          </a:ln>
        </p:spPr>
        <p:txBody>
          <a:bodyPr wrap="square" rtlCol="0">
            <a:spAutoFit/>
          </a:bodyPr>
          <a:lstStyle/>
          <a:p>
            <a:pPr algn="r"/>
            <a:r>
              <a:rPr lang="en-US" dirty="0">
                <a:solidFill>
                  <a:schemeClr val="bg1">
                    <a:lumMod val="85000"/>
                  </a:schemeClr>
                </a:solidFill>
                <a:latin typeface="Helvetica" pitchFamily="2" charset="0"/>
              </a:rPr>
              <a:t># of cells close to expectations?</a:t>
            </a:r>
          </a:p>
        </p:txBody>
      </p:sp>
    </p:spTree>
    <p:extLst>
      <p:ext uri="{BB962C8B-B14F-4D97-AF65-F5344CB8AC3E}">
        <p14:creationId xmlns:p14="http://schemas.microsoft.com/office/powerpoint/2010/main" val="491465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Cell Ranger</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15BFC76-46F1-B047-B38B-16AAE5BECF37}"/>
              </a:ext>
            </a:extLst>
          </p:cNvPr>
          <p:cNvSpPr txBox="1"/>
          <p:nvPr/>
        </p:nvSpPr>
        <p:spPr>
          <a:xfrm>
            <a:off x="292100" y="952500"/>
            <a:ext cx="11671300" cy="461665"/>
          </a:xfrm>
          <a:prstGeom prst="rect">
            <a:avLst/>
          </a:prstGeom>
          <a:noFill/>
        </p:spPr>
        <p:txBody>
          <a:bodyPr wrap="square" rtlCol="0">
            <a:spAutoFit/>
          </a:bodyPr>
          <a:lstStyle/>
          <a:p>
            <a:r>
              <a:rPr lang="en-US" sz="2400" dirty="0">
                <a:solidFill>
                  <a:schemeClr val="bg1">
                    <a:lumMod val="85000"/>
                  </a:schemeClr>
                </a:solidFill>
                <a:latin typeface="Helvetica" pitchFamily="2" charset="0"/>
              </a:rPr>
              <a:t>Cell Ranger output: </a:t>
            </a:r>
            <a:r>
              <a:rPr lang="en-US" sz="2400" b="1" dirty="0">
                <a:solidFill>
                  <a:schemeClr val="bg1">
                    <a:lumMod val="85000"/>
                  </a:schemeClr>
                </a:solidFill>
                <a:latin typeface="Helvetica" pitchFamily="2" charset="0"/>
              </a:rPr>
              <a:t>web summary</a:t>
            </a:r>
            <a:r>
              <a:rPr lang="en-US" sz="2400" dirty="0">
                <a:solidFill>
                  <a:schemeClr val="bg1">
                    <a:lumMod val="85000"/>
                  </a:schemeClr>
                </a:solidFill>
                <a:latin typeface="Helvetica" pitchFamily="2" charset="0"/>
              </a:rPr>
              <a:t>, </a:t>
            </a:r>
            <a:r>
              <a:rPr lang="en-US" sz="2400" dirty="0" err="1">
                <a:solidFill>
                  <a:schemeClr val="bg1">
                    <a:lumMod val="85000"/>
                  </a:schemeClr>
                </a:solidFill>
                <a:latin typeface="Helvetica" pitchFamily="2" charset="0"/>
              </a:rPr>
              <a:t>filtered_feature_bc_matrix</a:t>
            </a:r>
            <a:endParaRPr lang="en-US" sz="2400" dirty="0">
              <a:solidFill>
                <a:schemeClr val="bg1">
                  <a:lumMod val="85000"/>
                </a:schemeClr>
              </a:solidFill>
              <a:latin typeface="Helvetica" pitchFamily="2" charset="0"/>
            </a:endParaRPr>
          </a:p>
        </p:txBody>
      </p:sp>
      <p:pic>
        <p:nvPicPr>
          <p:cNvPr id="8" name="Picture 7" descr="Table&#10;&#10;Description automatically generated">
            <a:extLst>
              <a:ext uri="{FF2B5EF4-FFF2-40B4-BE49-F238E27FC236}">
                <a16:creationId xmlns:a16="http://schemas.microsoft.com/office/drawing/2014/main" id="{854931AE-41AC-8544-AFC7-927615B74800}"/>
              </a:ext>
            </a:extLst>
          </p:cNvPr>
          <p:cNvPicPr>
            <a:picLocks noChangeAspect="1"/>
          </p:cNvPicPr>
          <p:nvPr/>
        </p:nvPicPr>
        <p:blipFill>
          <a:blip r:embed="rId3"/>
          <a:stretch>
            <a:fillRect/>
          </a:stretch>
        </p:blipFill>
        <p:spPr>
          <a:xfrm>
            <a:off x="3841750" y="1541164"/>
            <a:ext cx="4508500" cy="4914900"/>
          </a:xfrm>
          <a:prstGeom prst="rect">
            <a:avLst/>
          </a:prstGeom>
        </p:spPr>
      </p:pic>
      <p:sp>
        <p:nvSpPr>
          <p:cNvPr id="9" name="Rectangle 8">
            <a:extLst>
              <a:ext uri="{FF2B5EF4-FFF2-40B4-BE49-F238E27FC236}">
                <a16:creationId xmlns:a16="http://schemas.microsoft.com/office/drawing/2014/main" id="{E44D8044-D068-3E40-BB2F-2C54558280B0}"/>
              </a:ext>
            </a:extLst>
          </p:cNvPr>
          <p:cNvSpPr/>
          <p:nvPr/>
        </p:nvSpPr>
        <p:spPr>
          <a:xfrm>
            <a:off x="3938867" y="2743199"/>
            <a:ext cx="2157133" cy="558800"/>
          </a:xfrm>
          <a:prstGeom prst="rect">
            <a:avLst/>
          </a:prstGeom>
          <a:noFill/>
          <a:ln w="38100">
            <a:solidFill>
              <a:srgbClr val="9F2B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ECD103E-1866-674B-8A19-2801321E65B3}"/>
              </a:ext>
            </a:extLst>
          </p:cNvPr>
          <p:cNvSpPr txBox="1"/>
          <p:nvPr/>
        </p:nvSpPr>
        <p:spPr>
          <a:xfrm>
            <a:off x="423481" y="2309853"/>
            <a:ext cx="3418269" cy="369332"/>
          </a:xfrm>
          <a:prstGeom prst="rect">
            <a:avLst/>
          </a:prstGeom>
          <a:noFill/>
          <a:ln w="0">
            <a:noFill/>
          </a:ln>
        </p:spPr>
        <p:txBody>
          <a:bodyPr wrap="square" rtlCol="0">
            <a:spAutoFit/>
          </a:bodyPr>
          <a:lstStyle/>
          <a:p>
            <a:pPr algn="r"/>
            <a:r>
              <a:rPr lang="en-US" dirty="0">
                <a:solidFill>
                  <a:schemeClr val="bg1">
                    <a:lumMod val="85000"/>
                  </a:schemeClr>
                </a:solidFill>
                <a:latin typeface="Helvetica" pitchFamily="2" charset="0"/>
              </a:rPr>
              <a:t># of cells close to expectations?</a:t>
            </a:r>
          </a:p>
        </p:txBody>
      </p:sp>
      <p:sp>
        <p:nvSpPr>
          <p:cNvPr id="11" name="TextBox 10">
            <a:extLst>
              <a:ext uri="{FF2B5EF4-FFF2-40B4-BE49-F238E27FC236}">
                <a16:creationId xmlns:a16="http://schemas.microsoft.com/office/drawing/2014/main" id="{A1E41254-E0CA-5A47-AE42-245478297FD3}"/>
              </a:ext>
            </a:extLst>
          </p:cNvPr>
          <p:cNvSpPr txBox="1"/>
          <p:nvPr/>
        </p:nvSpPr>
        <p:spPr>
          <a:xfrm>
            <a:off x="423480" y="2835701"/>
            <a:ext cx="3418269" cy="369332"/>
          </a:xfrm>
          <a:prstGeom prst="rect">
            <a:avLst/>
          </a:prstGeom>
          <a:noFill/>
          <a:ln w="0">
            <a:noFill/>
          </a:ln>
        </p:spPr>
        <p:txBody>
          <a:bodyPr wrap="square" rtlCol="0">
            <a:spAutoFit/>
          </a:bodyPr>
          <a:lstStyle/>
          <a:p>
            <a:pPr algn="r"/>
            <a:r>
              <a:rPr lang="en-US" dirty="0">
                <a:solidFill>
                  <a:schemeClr val="bg1">
                    <a:lumMod val="85000"/>
                  </a:schemeClr>
                </a:solidFill>
                <a:latin typeface="Helvetica" pitchFamily="2" charset="0"/>
              </a:rPr>
              <a:t>Mean reads per cell?</a:t>
            </a:r>
          </a:p>
        </p:txBody>
      </p:sp>
    </p:spTree>
    <p:extLst>
      <p:ext uri="{BB962C8B-B14F-4D97-AF65-F5344CB8AC3E}">
        <p14:creationId xmlns:p14="http://schemas.microsoft.com/office/powerpoint/2010/main" val="41964682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Cell Ranger</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15BFC76-46F1-B047-B38B-16AAE5BECF37}"/>
              </a:ext>
            </a:extLst>
          </p:cNvPr>
          <p:cNvSpPr txBox="1"/>
          <p:nvPr/>
        </p:nvSpPr>
        <p:spPr>
          <a:xfrm>
            <a:off x="292100" y="952500"/>
            <a:ext cx="11671300" cy="461665"/>
          </a:xfrm>
          <a:prstGeom prst="rect">
            <a:avLst/>
          </a:prstGeom>
          <a:noFill/>
        </p:spPr>
        <p:txBody>
          <a:bodyPr wrap="square" rtlCol="0">
            <a:spAutoFit/>
          </a:bodyPr>
          <a:lstStyle/>
          <a:p>
            <a:r>
              <a:rPr lang="en-US" sz="2400" dirty="0">
                <a:solidFill>
                  <a:schemeClr val="bg1">
                    <a:lumMod val="85000"/>
                  </a:schemeClr>
                </a:solidFill>
                <a:latin typeface="Helvetica" pitchFamily="2" charset="0"/>
              </a:rPr>
              <a:t>Cell Ranger output: </a:t>
            </a:r>
            <a:r>
              <a:rPr lang="en-US" sz="2400" b="1" dirty="0">
                <a:solidFill>
                  <a:schemeClr val="bg1">
                    <a:lumMod val="85000"/>
                  </a:schemeClr>
                </a:solidFill>
                <a:latin typeface="Helvetica" pitchFamily="2" charset="0"/>
              </a:rPr>
              <a:t>web summary</a:t>
            </a:r>
            <a:r>
              <a:rPr lang="en-US" sz="2400" dirty="0">
                <a:solidFill>
                  <a:schemeClr val="bg1">
                    <a:lumMod val="85000"/>
                  </a:schemeClr>
                </a:solidFill>
                <a:latin typeface="Helvetica" pitchFamily="2" charset="0"/>
              </a:rPr>
              <a:t>, </a:t>
            </a:r>
            <a:r>
              <a:rPr lang="en-US" sz="2400" dirty="0" err="1">
                <a:solidFill>
                  <a:schemeClr val="bg1">
                    <a:lumMod val="85000"/>
                  </a:schemeClr>
                </a:solidFill>
                <a:latin typeface="Helvetica" pitchFamily="2" charset="0"/>
              </a:rPr>
              <a:t>filtered_feature_bc_matrix</a:t>
            </a:r>
            <a:endParaRPr lang="en-US" sz="2400" dirty="0">
              <a:solidFill>
                <a:schemeClr val="bg1">
                  <a:lumMod val="85000"/>
                </a:schemeClr>
              </a:solidFill>
              <a:latin typeface="Helvetica" pitchFamily="2" charset="0"/>
            </a:endParaRPr>
          </a:p>
        </p:txBody>
      </p:sp>
      <p:pic>
        <p:nvPicPr>
          <p:cNvPr id="8" name="Picture 7" descr="Table&#10;&#10;Description automatically generated">
            <a:extLst>
              <a:ext uri="{FF2B5EF4-FFF2-40B4-BE49-F238E27FC236}">
                <a16:creationId xmlns:a16="http://schemas.microsoft.com/office/drawing/2014/main" id="{854931AE-41AC-8544-AFC7-927615B74800}"/>
              </a:ext>
            </a:extLst>
          </p:cNvPr>
          <p:cNvPicPr>
            <a:picLocks noChangeAspect="1"/>
          </p:cNvPicPr>
          <p:nvPr/>
        </p:nvPicPr>
        <p:blipFill>
          <a:blip r:embed="rId3"/>
          <a:stretch>
            <a:fillRect/>
          </a:stretch>
        </p:blipFill>
        <p:spPr>
          <a:xfrm>
            <a:off x="3841750" y="1541164"/>
            <a:ext cx="4508500" cy="4914900"/>
          </a:xfrm>
          <a:prstGeom prst="rect">
            <a:avLst/>
          </a:prstGeom>
        </p:spPr>
      </p:pic>
      <p:sp>
        <p:nvSpPr>
          <p:cNvPr id="9" name="Rectangle 8">
            <a:extLst>
              <a:ext uri="{FF2B5EF4-FFF2-40B4-BE49-F238E27FC236}">
                <a16:creationId xmlns:a16="http://schemas.microsoft.com/office/drawing/2014/main" id="{E44D8044-D068-3E40-BB2F-2C54558280B0}"/>
              </a:ext>
            </a:extLst>
          </p:cNvPr>
          <p:cNvSpPr/>
          <p:nvPr/>
        </p:nvSpPr>
        <p:spPr>
          <a:xfrm>
            <a:off x="5473700" y="2743199"/>
            <a:ext cx="622300" cy="558800"/>
          </a:xfrm>
          <a:prstGeom prst="rect">
            <a:avLst/>
          </a:prstGeom>
          <a:noFill/>
          <a:ln w="38100">
            <a:solidFill>
              <a:srgbClr val="9F2B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ECD103E-1866-674B-8A19-2801321E65B3}"/>
              </a:ext>
            </a:extLst>
          </p:cNvPr>
          <p:cNvSpPr txBox="1"/>
          <p:nvPr/>
        </p:nvSpPr>
        <p:spPr>
          <a:xfrm>
            <a:off x="423481" y="2309853"/>
            <a:ext cx="3418269" cy="369332"/>
          </a:xfrm>
          <a:prstGeom prst="rect">
            <a:avLst/>
          </a:prstGeom>
          <a:noFill/>
          <a:ln w="0">
            <a:noFill/>
          </a:ln>
        </p:spPr>
        <p:txBody>
          <a:bodyPr wrap="square" rtlCol="0">
            <a:spAutoFit/>
          </a:bodyPr>
          <a:lstStyle/>
          <a:p>
            <a:pPr algn="r"/>
            <a:r>
              <a:rPr lang="en-US" dirty="0">
                <a:solidFill>
                  <a:schemeClr val="bg1">
                    <a:lumMod val="85000"/>
                  </a:schemeClr>
                </a:solidFill>
                <a:latin typeface="Helvetica" pitchFamily="2" charset="0"/>
              </a:rPr>
              <a:t># of cells close to expectations?</a:t>
            </a:r>
          </a:p>
        </p:txBody>
      </p:sp>
      <p:sp>
        <p:nvSpPr>
          <p:cNvPr id="11" name="TextBox 10">
            <a:extLst>
              <a:ext uri="{FF2B5EF4-FFF2-40B4-BE49-F238E27FC236}">
                <a16:creationId xmlns:a16="http://schemas.microsoft.com/office/drawing/2014/main" id="{A1E41254-E0CA-5A47-AE42-245478297FD3}"/>
              </a:ext>
            </a:extLst>
          </p:cNvPr>
          <p:cNvSpPr txBox="1"/>
          <p:nvPr/>
        </p:nvSpPr>
        <p:spPr>
          <a:xfrm>
            <a:off x="423480" y="2835701"/>
            <a:ext cx="3418269" cy="369332"/>
          </a:xfrm>
          <a:prstGeom prst="rect">
            <a:avLst/>
          </a:prstGeom>
          <a:noFill/>
          <a:ln w="0">
            <a:noFill/>
          </a:ln>
        </p:spPr>
        <p:txBody>
          <a:bodyPr wrap="square" rtlCol="0">
            <a:spAutoFit/>
          </a:bodyPr>
          <a:lstStyle/>
          <a:p>
            <a:pPr algn="r"/>
            <a:r>
              <a:rPr lang="en-US" dirty="0">
                <a:solidFill>
                  <a:schemeClr val="bg1">
                    <a:lumMod val="85000"/>
                  </a:schemeClr>
                </a:solidFill>
                <a:latin typeface="Helvetica" pitchFamily="2" charset="0"/>
              </a:rPr>
              <a:t>Mean reads per cell?</a:t>
            </a:r>
          </a:p>
        </p:txBody>
      </p:sp>
      <p:sp>
        <p:nvSpPr>
          <p:cNvPr id="12" name="TextBox 11">
            <a:extLst>
              <a:ext uri="{FF2B5EF4-FFF2-40B4-BE49-F238E27FC236}">
                <a16:creationId xmlns:a16="http://schemas.microsoft.com/office/drawing/2014/main" id="{5940AEB7-F51C-FF4D-ACF8-81F5D3418088}"/>
              </a:ext>
            </a:extLst>
          </p:cNvPr>
          <p:cNvSpPr txBox="1"/>
          <p:nvPr/>
        </p:nvSpPr>
        <p:spPr>
          <a:xfrm>
            <a:off x="423479" y="3386949"/>
            <a:ext cx="3418269" cy="369332"/>
          </a:xfrm>
          <a:prstGeom prst="rect">
            <a:avLst/>
          </a:prstGeom>
          <a:noFill/>
          <a:ln w="0">
            <a:noFill/>
          </a:ln>
        </p:spPr>
        <p:txBody>
          <a:bodyPr wrap="square" rtlCol="0">
            <a:spAutoFit/>
          </a:bodyPr>
          <a:lstStyle/>
          <a:p>
            <a:pPr algn="r"/>
            <a:r>
              <a:rPr lang="en-US" dirty="0">
                <a:solidFill>
                  <a:schemeClr val="bg1">
                    <a:lumMod val="85000"/>
                  </a:schemeClr>
                </a:solidFill>
                <a:latin typeface="Helvetica" pitchFamily="2" charset="0"/>
              </a:rPr>
              <a:t>Median genes per cell?</a:t>
            </a:r>
          </a:p>
        </p:txBody>
      </p:sp>
    </p:spTree>
    <p:extLst>
      <p:ext uri="{BB962C8B-B14F-4D97-AF65-F5344CB8AC3E}">
        <p14:creationId xmlns:p14="http://schemas.microsoft.com/office/powerpoint/2010/main" val="25494091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Cell Ranger</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3"/>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15BFC76-46F1-B047-B38B-16AAE5BECF37}"/>
              </a:ext>
            </a:extLst>
          </p:cNvPr>
          <p:cNvSpPr txBox="1"/>
          <p:nvPr/>
        </p:nvSpPr>
        <p:spPr>
          <a:xfrm>
            <a:off x="292100" y="952500"/>
            <a:ext cx="11671300" cy="461665"/>
          </a:xfrm>
          <a:prstGeom prst="rect">
            <a:avLst/>
          </a:prstGeom>
          <a:noFill/>
        </p:spPr>
        <p:txBody>
          <a:bodyPr wrap="square" rtlCol="0">
            <a:spAutoFit/>
          </a:bodyPr>
          <a:lstStyle/>
          <a:p>
            <a:r>
              <a:rPr lang="en-US" sz="2400" dirty="0">
                <a:solidFill>
                  <a:schemeClr val="bg1">
                    <a:lumMod val="85000"/>
                  </a:schemeClr>
                </a:solidFill>
                <a:latin typeface="Helvetica" pitchFamily="2" charset="0"/>
              </a:rPr>
              <a:t>Cell Ranger output: </a:t>
            </a:r>
            <a:r>
              <a:rPr lang="en-US" sz="2400" b="1" dirty="0">
                <a:solidFill>
                  <a:schemeClr val="bg1">
                    <a:lumMod val="85000"/>
                  </a:schemeClr>
                </a:solidFill>
                <a:latin typeface="Helvetica" pitchFamily="2" charset="0"/>
              </a:rPr>
              <a:t>web summary</a:t>
            </a:r>
            <a:r>
              <a:rPr lang="en-US" sz="2400" dirty="0">
                <a:solidFill>
                  <a:schemeClr val="bg1">
                    <a:lumMod val="85000"/>
                  </a:schemeClr>
                </a:solidFill>
                <a:latin typeface="Helvetica" pitchFamily="2" charset="0"/>
              </a:rPr>
              <a:t>, </a:t>
            </a:r>
            <a:r>
              <a:rPr lang="en-US" sz="2400" dirty="0" err="1">
                <a:solidFill>
                  <a:schemeClr val="bg1">
                    <a:lumMod val="85000"/>
                  </a:schemeClr>
                </a:solidFill>
                <a:latin typeface="Helvetica" pitchFamily="2" charset="0"/>
              </a:rPr>
              <a:t>filtered_feature_bc_matrix</a:t>
            </a:r>
            <a:endParaRPr lang="en-US" sz="2400" dirty="0">
              <a:solidFill>
                <a:schemeClr val="bg1">
                  <a:lumMod val="85000"/>
                </a:schemeClr>
              </a:solidFill>
              <a:latin typeface="Helvetica" pitchFamily="2" charset="0"/>
            </a:endParaRPr>
          </a:p>
        </p:txBody>
      </p:sp>
      <p:pic>
        <p:nvPicPr>
          <p:cNvPr id="8" name="Picture 7" descr="Table&#10;&#10;Description automatically generated">
            <a:extLst>
              <a:ext uri="{FF2B5EF4-FFF2-40B4-BE49-F238E27FC236}">
                <a16:creationId xmlns:a16="http://schemas.microsoft.com/office/drawing/2014/main" id="{854931AE-41AC-8544-AFC7-927615B74800}"/>
              </a:ext>
            </a:extLst>
          </p:cNvPr>
          <p:cNvPicPr>
            <a:picLocks noChangeAspect="1"/>
          </p:cNvPicPr>
          <p:nvPr/>
        </p:nvPicPr>
        <p:blipFill>
          <a:blip r:embed="rId4"/>
          <a:stretch>
            <a:fillRect/>
          </a:stretch>
        </p:blipFill>
        <p:spPr>
          <a:xfrm>
            <a:off x="3841750" y="1541164"/>
            <a:ext cx="4508500" cy="4914900"/>
          </a:xfrm>
          <a:prstGeom prst="rect">
            <a:avLst/>
          </a:prstGeom>
        </p:spPr>
      </p:pic>
      <p:sp>
        <p:nvSpPr>
          <p:cNvPr id="9" name="Rectangle 8">
            <a:extLst>
              <a:ext uri="{FF2B5EF4-FFF2-40B4-BE49-F238E27FC236}">
                <a16:creationId xmlns:a16="http://schemas.microsoft.com/office/drawing/2014/main" id="{E44D8044-D068-3E40-BB2F-2C54558280B0}"/>
              </a:ext>
            </a:extLst>
          </p:cNvPr>
          <p:cNvSpPr/>
          <p:nvPr/>
        </p:nvSpPr>
        <p:spPr>
          <a:xfrm>
            <a:off x="3937000" y="4076699"/>
            <a:ext cx="2159000" cy="152401"/>
          </a:xfrm>
          <a:prstGeom prst="rect">
            <a:avLst/>
          </a:prstGeom>
          <a:noFill/>
          <a:ln w="38100">
            <a:solidFill>
              <a:srgbClr val="9F2B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ECD103E-1866-674B-8A19-2801321E65B3}"/>
              </a:ext>
            </a:extLst>
          </p:cNvPr>
          <p:cNvSpPr txBox="1"/>
          <p:nvPr/>
        </p:nvSpPr>
        <p:spPr>
          <a:xfrm>
            <a:off x="423481" y="2309853"/>
            <a:ext cx="3418269" cy="369332"/>
          </a:xfrm>
          <a:prstGeom prst="rect">
            <a:avLst/>
          </a:prstGeom>
          <a:noFill/>
          <a:ln w="0">
            <a:noFill/>
          </a:ln>
        </p:spPr>
        <p:txBody>
          <a:bodyPr wrap="square" rtlCol="0">
            <a:spAutoFit/>
          </a:bodyPr>
          <a:lstStyle/>
          <a:p>
            <a:pPr algn="r"/>
            <a:r>
              <a:rPr lang="en-US" dirty="0">
                <a:solidFill>
                  <a:schemeClr val="bg1">
                    <a:lumMod val="85000"/>
                  </a:schemeClr>
                </a:solidFill>
                <a:latin typeface="Helvetica" pitchFamily="2" charset="0"/>
              </a:rPr>
              <a:t># of cells close to expectations?</a:t>
            </a:r>
          </a:p>
        </p:txBody>
      </p:sp>
      <p:sp>
        <p:nvSpPr>
          <p:cNvPr id="11" name="TextBox 10">
            <a:extLst>
              <a:ext uri="{FF2B5EF4-FFF2-40B4-BE49-F238E27FC236}">
                <a16:creationId xmlns:a16="http://schemas.microsoft.com/office/drawing/2014/main" id="{A1E41254-E0CA-5A47-AE42-245478297FD3}"/>
              </a:ext>
            </a:extLst>
          </p:cNvPr>
          <p:cNvSpPr txBox="1"/>
          <p:nvPr/>
        </p:nvSpPr>
        <p:spPr>
          <a:xfrm>
            <a:off x="423480" y="2835701"/>
            <a:ext cx="3418269" cy="369332"/>
          </a:xfrm>
          <a:prstGeom prst="rect">
            <a:avLst/>
          </a:prstGeom>
          <a:noFill/>
          <a:ln w="0">
            <a:noFill/>
          </a:ln>
        </p:spPr>
        <p:txBody>
          <a:bodyPr wrap="square" rtlCol="0">
            <a:spAutoFit/>
          </a:bodyPr>
          <a:lstStyle/>
          <a:p>
            <a:pPr algn="r"/>
            <a:r>
              <a:rPr lang="en-US" dirty="0">
                <a:solidFill>
                  <a:schemeClr val="bg1">
                    <a:lumMod val="85000"/>
                  </a:schemeClr>
                </a:solidFill>
                <a:latin typeface="Helvetica" pitchFamily="2" charset="0"/>
              </a:rPr>
              <a:t>Mean reads per cell?</a:t>
            </a:r>
          </a:p>
        </p:txBody>
      </p:sp>
      <p:sp>
        <p:nvSpPr>
          <p:cNvPr id="12" name="TextBox 11">
            <a:extLst>
              <a:ext uri="{FF2B5EF4-FFF2-40B4-BE49-F238E27FC236}">
                <a16:creationId xmlns:a16="http://schemas.microsoft.com/office/drawing/2014/main" id="{5940AEB7-F51C-FF4D-ACF8-81F5D3418088}"/>
              </a:ext>
            </a:extLst>
          </p:cNvPr>
          <p:cNvSpPr txBox="1"/>
          <p:nvPr/>
        </p:nvSpPr>
        <p:spPr>
          <a:xfrm>
            <a:off x="423479" y="3386949"/>
            <a:ext cx="3418269" cy="369332"/>
          </a:xfrm>
          <a:prstGeom prst="rect">
            <a:avLst/>
          </a:prstGeom>
          <a:noFill/>
          <a:ln w="0">
            <a:noFill/>
          </a:ln>
        </p:spPr>
        <p:txBody>
          <a:bodyPr wrap="square" rtlCol="0">
            <a:spAutoFit/>
          </a:bodyPr>
          <a:lstStyle/>
          <a:p>
            <a:pPr algn="r"/>
            <a:r>
              <a:rPr lang="en-US" dirty="0">
                <a:solidFill>
                  <a:schemeClr val="bg1">
                    <a:lumMod val="85000"/>
                  </a:schemeClr>
                </a:solidFill>
                <a:latin typeface="Helvetica" pitchFamily="2" charset="0"/>
              </a:rPr>
              <a:t>Median genes per cell?</a:t>
            </a:r>
          </a:p>
        </p:txBody>
      </p:sp>
      <p:sp>
        <p:nvSpPr>
          <p:cNvPr id="13" name="TextBox 12">
            <a:extLst>
              <a:ext uri="{FF2B5EF4-FFF2-40B4-BE49-F238E27FC236}">
                <a16:creationId xmlns:a16="http://schemas.microsoft.com/office/drawing/2014/main" id="{1E6919D9-E9F7-FC42-999F-E280D1BC3C15}"/>
              </a:ext>
            </a:extLst>
          </p:cNvPr>
          <p:cNvSpPr txBox="1"/>
          <p:nvPr/>
        </p:nvSpPr>
        <p:spPr>
          <a:xfrm>
            <a:off x="423478" y="3961281"/>
            <a:ext cx="3418269" cy="369332"/>
          </a:xfrm>
          <a:prstGeom prst="rect">
            <a:avLst/>
          </a:prstGeom>
          <a:noFill/>
          <a:ln w="0">
            <a:noFill/>
          </a:ln>
        </p:spPr>
        <p:txBody>
          <a:bodyPr wrap="square" rtlCol="0">
            <a:spAutoFit/>
          </a:bodyPr>
          <a:lstStyle/>
          <a:p>
            <a:pPr algn="r"/>
            <a:r>
              <a:rPr lang="en-US" dirty="0">
                <a:solidFill>
                  <a:schemeClr val="bg1">
                    <a:lumMod val="85000"/>
                  </a:schemeClr>
                </a:solidFill>
                <a:latin typeface="Helvetica" pitchFamily="2" charset="0"/>
              </a:rPr>
              <a:t>Sequencing saturation?</a:t>
            </a:r>
          </a:p>
        </p:txBody>
      </p:sp>
    </p:spTree>
    <p:extLst>
      <p:ext uri="{BB962C8B-B14F-4D97-AF65-F5344CB8AC3E}">
        <p14:creationId xmlns:p14="http://schemas.microsoft.com/office/powerpoint/2010/main" val="21401340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Cell Ranger</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3"/>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15BFC76-46F1-B047-B38B-16AAE5BECF37}"/>
              </a:ext>
            </a:extLst>
          </p:cNvPr>
          <p:cNvSpPr txBox="1"/>
          <p:nvPr/>
        </p:nvSpPr>
        <p:spPr>
          <a:xfrm>
            <a:off x="292100" y="952500"/>
            <a:ext cx="11671300" cy="461665"/>
          </a:xfrm>
          <a:prstGeom prst="rect">
            <a:avLst/>
          </a:prstGeom>
          <a:noFill/>
        </p:spPr>
        <p:txBody>
          <a:bodyPr wrap="square" rtlCol="0">
            <a:spAutoFit/>
          </a:bodyPr>
          <a:lstStyle/>
          <a:p>
            <a:r>
              <a:rPr lang="en-US" sz="2400" dirty="0">
                <a:solidFill>
                  <a:schemeClr val="bg1">
                    <a:lumMod val="85000"/>
                  </a:schemeClr>
                </a:solidFill>
                <a:latin typeface="Helvetica" pitchFamily="2" charset="0"/>
              </a:rPr>
              <a:t>Cell Ranger output: </a:t>
            </a:r>
            <a:r>
              <a:rPr lang="en-US" sz="2400" b="1" dirty="0">
                <a:solidFill>
                  <a:schemeClr val="bg1">
                    <a:lumMod val="85000"/>
                  </a:schemeClr>
                </a:solidFill>
                <a:latin typeface="Helvetica" pitchFamily="2" charset="0"/>
              </a:rPr>
              <a:t>web summary</a:t>
            </a:r>
            <a:r>
              <a:rPr lang="en-US" sz="2400" dirty="0">
                <a:solidFill>
                  <a:schemeClr val="bg1">
                    <a:lumMod val="85000"/>
                  </a:schemeClr>
                </a:solidFill>
                <a:latin typeface="Helvetica" pitchFamily="2" charset="0"/>
              </a:rPr>
              <a:t>, </a:t>
            </a:r>
            <a:r>
              <a:rPr lang="en-US" sz="2400" dirty="0" err="1">
                <a:solidFill>
                  <a:schemeClr val="bg1">
                    <a:lumMod val="85000"/>
                  </a:schemeClr>
                </a:solidFill>
                <a:latin typeface="Helvetica" pitchFamily="2" charset="0"/>
              </a:rPr>
              <a:t>filtered_feature_bc_matrix</a:t>
            </a:r>
            <a:endParaRPr lang="en-US" sz="2400" dirty="0">
              <a:solidFill>
                <a:schemeClr val="bg1">
                  <a:lumMod val="85000"/>
                </a:schemeClr>
              </a:solidFill>
              <a:latin typeface="Helvetica" pitchFamily="2" charset="0"/>
            </a:endParaRPr>
          </a:p>
        </p:txBody>
      </p:sp>
      <p:pic>
        <p:nvPicPr>
          <p:cNvPr id="8" name="Picture 7" descr="Table&#10;&#10;Description automatically generated">
            <a:extLst>
              <a:ext uri="{FF2B5EF4-FFF2-40B4-BE49-F238E27FC236}">
                <a16:creationId xmlns:a16="http://schemas.microsoft.com/office/drawing/2014/main" id="{854931AE-41AC-8544-AFC7-927615B74800}"/>
              </a:ext>
            </a:extLst>
          </p:cNvPr>
          <p:cNvPicPr>
            <a:picLocks noChangeAspect="1"/>
          </p:cNvPicPr>
          <p:nvPr/>
        </p:nvPicPr>
        <p:blipFill>
          <a:blip r:embed="rId4"/>
          <a:stretch>
            <a:fillRect/>
          </a:stretch>
        </p:blipFill>
        <p:spPr>
          <a:xfrm>
            <a:off x="3841750" y="1541164"/>
            <a:ext cx="4508500" cy="4914900"/>
          </a:xfrm>
          <a:prstGeom prst="rect">
            <a:avLst/>
          </a:prstGeom>
        </p:spPr>
      </p:pic>
      <p:sp>
        <p:nvSpPr>
          <p:cNvPr id="9" name="Rectangle 8">
            <a:extLst>
              <a:ext uri="{FF2B5EF4-FFF2-40B4-BE49-F238E27FC236}">
                <a16:creationId xmlns:a16="http://schemas.microsoft.com/office/drawing/2014/main" id="{E44D8044-D068-3E40-BB2F-2C54558280B0}"/>
              </a:ext>
            </a:extLst>
          </p:cNvPr>
          <p:cNvSpPr/>
          <p:nvPr/>
        </p:nvSpPr>
        <p:spPr>
          <a:xfrm>
            <a:off x="6127750" y="2258965"/>
            <a:ext cx="2159000" cy="1601835"/>
          </a:xfrm>
          <a:prstGeom prst="rect">
            <a:avLst/>
          </a:prstGeom>
          <a:noFill/>
          <a:ln w="38100">
            <a:solidFill>
              <a:srgbClr val="9F2B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ECD103E-1866-674B-8A19-2801321E65B3}"/>
              </a:ext>
            </a:extLst>
          </p:cNvPr>
          <p:cNvSpPr txBox="1"/>
          <p:nvPr/>
        </p:nvSpPr>
        <p:spPr>
          <a:xfrm>
            <a:off x="423481" y="2309853"/>
            <a:ext cx="3418269" cy="369332"/>
          </a:xfrm>
          <a:prstGeom prst="rect">
            <a:avLst/>
          </a:prstGeom>
          <a:noFill/>
          <a:ln w="0">
            <a:noFill/>
          </a:ln>
        </p:spPr>
        <p:txBody>
          <a:bodyPr wrap="square" rtlCol="0">
            <a:spAutoFit/>
          </a:bodyPr>
          <a:lstStyle/>
          <a:p>
            <a:pPr algn="r"/>
            <a:r>
              <a:rPr lang="en-US" dirty="0">
                <a:solidFill>
                  <a:schemeClr val="bg1">
                    <a:lumMod val="85000"/>
                  </a:schemeClr>
                </a:solidFill>
                <a:latin typeface="Helvetica" pitchFamily="2" charset="0"/>
              </a:rPr>
              <a:t># of cells close to expectations?</a:t>
            </a:r>
          </a:p>
        </p:txBody>
      </p:sp>
      <p:sp>
        <p:nvSpPr>
          <p:cNvPr id="11" name="TextBox 10">
            <a:extLst>
              <a:ext uri="{FF2B5EF4-FFF2-40B4-BE49-F238E27FC236}">
                <a16:creationId xmlns:a16="http://schemas.microsoft.com/office/drawing/2014/main" id="{A1E41254-E0CA-5A47-AE42-245478297FD3}"/>
              </a:ext>
            </a:extLst>
          </p:cNvPr>
          <p:cNvSpPr txBox="1"/>
          <p:nvPr/>
        </p:nvSpPr>
        <p:spPr>
          <a:xfrm>
            <a:off x="423480" y="2835701"/>
            <a:ext cx="3418269" cy="369332"/>
          </a:xfrm>
          <a:prstGeom prst="rect">
            <a:avLst/>
          </a:prstGeom>
          <a:noFill/>
          <a:ln w="0">
            <a:noFill/>
          </a:ln>
        </p:spPr>
        <p:txBody>
          <a:bodyPr wrap="square" rtlCol="0">
            <a:spAutoFit/>
          </a:bodyPr>
          <a:lstStyle/>
          <a:p>
            <a:pPr algn="r"/>
            <a:r>
              <a:rPr lang="en-US" dirty="0">
                <a:solidFill>
                  <a:schemeClr val="bg1">
                    <a:lumMod val="85000"/>
                  </a:schemeClr>
                </a:solidFill>
                <a:latin typeface="Helvetica" pitchFamily="2" charset="0"/>
              </a:rPr>
              <a:t>Mean reads per cell?</a:t>
            </a:r>
          </a:p>
        </p:txBody>
      </p:sp>
      <p:sp>
        <p:nvSpPr>
          <p:cNvPr id="12" name="TextBox 11">
            <a:extLst>
              <a:ext uri="{FF2B5EF4-FFF2-40B4-BE49-F238E27FC236}">
                <a16:creationId xmlns:a16="http://schemas.microsoft.com/office/drawing/2014/main" id="{5940AEB7-F51C-FF4D-ACF8-81F5D3418088}"/>
              </a:ext>
            </a:extLst>
          </p:cNvPr>
          <p:cNvSpPr txBox="1"/>
          <p:nvPr/>
        </p:nvSpPr>
        <p:spPr>
          <a:xfrm>
            <a:off x="423479" y="3386949"/>
            <a:ext cx="3418269" cy="369332"/>
          </a:xfrm>
          <a:prstGeom prst="rect">
            <a:avLst/>
          </a:prstGeom>
          <a:noFill/>
          <a:ln w="0">
            <a:noFill/>
          </a:ln>
        </p:spPr>
        <p:txBody>
          <a:bodyPr wrap="square" rtlCol="0">
            <a:spAutoFit/>
          </a:bodyPr>
          <a:lstStyle/>
          <a:p>
            <a:pPr algn="r"/>
            <a:r>
              <a:rPr lang="en-US" dirty="0">
                <a:solidFill>
                  <a:schemeClr val="bg1">
                    <a:lumMod val="85000"/>
                  </a:schemeClr>
                </a:solidFill>
                <a:latin typeface="Helvetica" pitchFamily="2" charset="0"/>
              </a:rPr>
              <a:t>Median genes per cell?</a:t>
            </a:r>
          </a:p>
        </p:txBody>
      </p:sp>
      <p:sp>
        <p:nvSpPr>
          <p:cNvPr id="13" name="TextBox 12">
            <a:extLst>
              <a:ext uri="{FF2B5EF4-FFF2-40B4-BE49-F238E27FC236}">
                <a16:creationId xmlns:a16="http://schemas.microsoft.com/office/drawing/2014/main" id="{1E6919D9-E9F7-FC42-999F-E280D1BC3C15}"/>
              </a:ext>
            </a:extLst>
          </p:cNvPr>
          <p:cNvSpPr txBox="1"/>
          <p:nvPr/>
        </p:nvSpPr>
        <p:spPr>
          <a:xfrm>
            <a:off x="423478" y="3961281"/>
            <a:ext cx="3418269" cy="369332"/>
          </a:xfrm>
          <a:prstGeom prst="rect">
            <a:avLst/>
          </a:prstGeom>
          <a:noFill/>
          <a:ln w="0">
            <a:noFill/>
          </a:ln>
        </p:spPr>
        <p:txBody>
          <a:bodyPr wrap="square" rtlCol="0">
            <a:spAutoFit/>
          </a:bodyPr>
          <a:lstStyle/>
          <a:p>
            <a:pPr algn="r"/>
            <a:r>
              <a:rPr lang="en-US" dirty="0">
                <a:solidFill>
                  <a:schemeClr val="bg1">
                    <a:lumMod val="85000"/>
                  </a:schemeClr>
                </a:solidFill>
                <a:latin typeface="Helvetica" pitchFamily="2" charset="0"/>
              </a:rPr>
              <a:t>Sequencing saturation?</a:t>
            </a:r>
          </a:p>
        </p:txBody>
      </p:sp>
      <p:sp>
        <p:nvSpPr>
          <p:cNvPr id="14" name="TextBox 13">
            <a:extLst>
              <a:ext uri="{FF2B5EF4-FFF2-40B4-BE49-F238E27FC236}">
                <a16:creationId xmlns:a16="http://schemas.microsoft.com/office/drawing/2014/main" id="{FD16B87C-16AF-B446-9801-FF760A1BD90E}"/>
              </a:ext>
            </a:extLst>
          </p:cNvPr>
          <p:cNvSpPr txBox="1"/>
          <p:nvPr/>
        </p:nvSpPr>
        <p:spPr>
          <a:xfrm>
            <a:off x="8350250" y="2835701"/>
            <a:ext cx="1532322" cy="369332"/>
          </a:xfrm>
          <a:prstGeom prst="rect">
            <a:avLst/>
          </a:prstGeom>
          <a:noFill/>
          <a:ln w="0">
            <a:noFill/>
          </a:ln>
        </p:spPr>
        <p:txBody>
          <a:bodyPr wrap="square" rtlCol="0">
            <a:spAutoFit/>
          </a:bodyPr>
          <a:lstStyle/>
          <a:p>
            <a:r>
              <a:rPr lang="en-US" dirty="0">
                <a:solidFill>
                  <a:schemeClr val="bg1">
                    <a:lumMod val="85000"/>
                  </a:schemeClr>
                </a:solidFill>
                <a:latin typeface="Helvetica" pitchFamily="2" charset="0"/>
              </a:rPr>
              <a:t>Elbow plot?</a:t>
            </a:r>
          </a:p>
        </p:txBody>
      </p:sp>
    </p:spTree>
    <p:extLst>
      <p:ext uri="{BB962C8B-B14F-4D97-AF65-F5344CB8AC3E}">
        <p14:creationId xmlns:p14="http://schemas.microsoft.com/office/powerpoint/2010/main" val="26468959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Cell Ranger</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3"/>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15BFC76-46F1-B047-B38B-16AAE5BECF37}"/>
              </a:ext>
            </a:extLst>
          </p:cNvPr>
          <p:cNvSpPr txBox="1"/>
          <p:nvPr/>
        </p:nvSpPr>
        <p:spPr>
          <a:xfrm>
            <a:off x="292100" y="952500"/>
            <a:ext cx="11671300" cy="461665"/>
          </a:xfrm>
          <a:prstGeom prst="rect">
            <a:avLst/>
          </a:prstGeom>
          <a:noFill/>
        </p:spPr>
        <p:txBody>
          <a:bodyPr wrap="square" rtlCol="0">
            <a:spAutoFit/>
          </a:bodyPr>
          <a:lstStyle/>
          <a:p>
            <a:r>
              <a:rPr lang="en-US" sz="2400" dirty="0">
                <a:solidFill>
                  <a:schemeClr val="bg1">
                    <a:lumMod val="85000"/>
                  </a:schemeClr>
                </a:solidFill>
                <a:latin typeface="Helvetica" pitchFamily="2" charset="0"/>
              </a:rPr>
              <a:t>Cell Ranger output: </a:t>
            </a:r>
            <a:r>
              <a:rPr lang="en-US" sz="2400" b="1" dirty="0">
                <a:solidFill>
                  <a:schemeClr val="bg1">
                    <a:lumMod val="85000"/>
                  </a:schemeClr>
                </a:solidFill>
                <a:latin typeface="Helvetica" pitchFamily="2" charset="0"/>
              </a:rPr>
              <a:t>web summary</a:t>
            </a:r>
            <a:r>
              <a:rPr lang="en-US" sz="2400" dirty="0">
                <a:solidFill>
                  <a:schemeClr val="bg1">
                    <a:lumMod val="85000"/>
                  </a:schemeClr>
                </a:solidFill>
                <a:latin typeface="Helvetica" pitchFamily="2" charset="0"/>
              </a:rPr>
              <a:t>, </a:t>
            </a:r>
            <a:r>
              <a:rPr lang="en-US" sz="2400" dirty="0" err="1">
                <a:solidFill>
                  <a:schemeClr val="bg1">
                    <a:lumMod val="85000"/>
                  </a:schemeClr>
                </a:solidFill>
                <a:latin typeface="Helvetica" pitchFamily="2" charset="0"/>
              </a:rPr>
              <a:t>filtered_feature_bc_matrix</a:t>
            </a:r>
            <a:endParaRPr lang="en-US" sz="2400" dirty="0">
              <a:solidFill>
                <a:schemeClr val="bg1">
                  <a:lumMod val="85000"/>
                </a:schemeClr>
              </a:solidFill>
              <a:latin typeface="Helvetica" pitchFamily="2" charset="0"/>
            </a:endParaRPr>
          </a:p>
        </p:txBody>
      </p:sp>
      <p:pic>
        <p:nvPicPr>
          <p:cNvPr id="8" name="Picture 7" descr="Table&#10;&#10;Description automatically generated">
            <a:extLst>
              <a:ext uri="{FF2B5EF4-FFF2-40B4-BE49-F238E27FC236}">
                <a16:creationId xmlns:a16="http://schemas.microsoft.com/office/drawing/2014/main" id="{854931AE-41AC-8544-AFC7-927615B74800}"/>
              </a:ext>
            </a:extLst>
          </p:cNvPr>
          <p:cNvPicPr>
            <a:picLocks noChangeAspect="1"/>
          </p:cNvPicPr>
          <p:nvPr/>
        </p:nvPicPr>
        <p:blipFill>
          <a:blip r:embed="rId4"/>
          <a:stretch>
            <a:fillRect/>
          </a:stretch>
        </p:blipFill>
        <p:spPr>
          <a:xfrm>
            <a:off x="3841750" y="1541164"/>
            <a:ext cx="4508500" cy="4914900"/>
          </a:xfrm>
          <a:prstGeom prst="rect">
            <a:avLst/>
          </a:prstGeom>
        </p:spPr>
      </p:pic>
      <p:sp>
        <p:nvSpPr>
          <p:cNvPr id="9" name="Rectangle 8">
            <a:extLst>
              <a:ext uri="{FF2B5EF4-FFF2-40B4-BE49-F238E27FC236}">
                <a16:creationId xmlns:a16="http://schemas.microsoft.com/office/drawing/2014/main" id="{E44D8044-D068-3E40-BB2F-2C54558280B0}"/>
              </a:ext>
            </a:extLst>
          </p:cNvPr>
          <p:cNvSpPr/>
          <p:nvPr/>
        </p:nvSpPr>
        <p:spPr>
          <a:xfrm>
            <a:off x="6127750" y="2258965"/>
            <a:ext cx="2159000" cy="1601835"/>
          </a:xfrm>
          <a:prstGeom prst="rect">
            <a:avLst/>
          </a:prstGeom>
          <a:noFill/>
          <a:ln w="38100">
            <a:solidFill>
              <a:srgbClr val="9F2B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9ECD103E-1866-674B-8A19-2801321E65B3}"/>
              </a:ext>
            </a:extLst>
          </p:cNvPr>
          <p:cNvSpPr txBox="1"/>
          <p:nvPr/>
        </p:nvSpPr>
        <p:spPr>
          <a:xfrm>
            <a:off x="423481" y="2309853"/>
            <a:ext cx="3418269" cy="369332"/>
          </a:xfrm>
          <a:prstGeom prst="rect">
            <a:avLst/>
          </a:prstGeom>
          <a:noFill/>
          <a:ln w="0">
            <a:noFill/>
          </a:ln>
        </p:spPr>
        <p:txBody>
          <a:bodyPr wrap="square" rtlCol="0">
            <a:spAutoFit/>
          </a:bodyPr>
          <a:lstStyle/>
          <a:p>
            <a:pPr algn="r"/>
            <a:r>
              <a:rPr lang="en-US" dirty="0">
                <a:solidFill>
                  <a:schemeClr val="bg1">
                    <a:lumMod val="85000"/>
                  </a:schemeClr>
                </a:solidFill>
                <a:latin typeface="Helvetica" pitchFamily="2" charset="0"/>
              </a:rPr>
              <a:t># of cells close to expectations?</a:t>
            </a:r>
          </a:p>
        </p:txBody>
      </p:sp>
      <p:sp>
        <p:nvSpPr>
          <p:cNvPr id="11" name="TextBox 10">
            <a:extLst>
              <a:ext uri="{FF2B5EF4-FFF2-40B4-BE49-F238E27FC236}">
                <a16:creationId xmlns:a16="http://schemas.microsoft.com/office/drawing/2014/main" id="{A1E41254-E0CA-5A47-AE42-245478297FD3}"/>
              </a:ext>
            </a:extLst>
          </p:cNvPr>
          <p:cNvSpPr txBox="1"/>
          <p:nvPr/>
        </p:nvSpPr>
        <p:spPr>
          <a:xfrm>
            <a:off x="423480" y="2835701"/>
            <a:ext cx="3418269" cy="369332"/>
          </a:xfrm>
          <a:prstGeom prst="rect">
            <a:avLst/>
          </a:prstGeom>
          <a:noFill/>
          <a:ln w="0">
            <a:noFill/>
          </a:ln>
        </p:spPr>
        <p:txBody>
          <a:bodyPr wrap="square" rtlCol="0">
            <a:spAutoFit/>
          </a:bodyPr>
          <a:lstStyle/>
          <a:p>
            <a:pPr algn="r"/>
            <a:r>
              <a:rPr lang="en-US" dirty="0">
                <a:solidFill>
                  <a:schemeClr val="bg1">
                    <a:lumMod val="85000"/>
                  </a:schemeClr>
                </a:solidFill>
                <a:latin typeface="Helvetica" pitchFamily="2" charset="0"/>
              </a:rPr>
              <a:t>Mean reads per cell?</a:t>
            </a:r>
          </a:p>
        </p:txBody>
      </p:sp>
      <p:sp>
        <p:nvSpPr>
          <p:cNvPr id="12" name="TextBox 11">
            <a:extLst>
              <a:ext uri="{FF2B5EF4-FFF2-40B4-BE49-F238E27FC236}">
                <a16:creationId xmlns:a16="http://schemas.microsoft.com/office/drawing/2014/main" id="{5940AEB7-F51C-FF4D-ACF8-81F5D3418088}"/>
              </a:ext>
            </a:extLst>
          </p:cNvPr>
          <p:cNvSpPr txBox="1"/>
          <p:nvPr/>
        </p:nvSpPr>
        <p:spPr>
          <a:xfrm>
            <a:off x="423479" y="3386949"/>
            <a:ext cx="3418269" cy="369332"/>
          </a:xfrm>
          <a:prstGeom prst="rect">
            <a:avLst/>
          </a:prstGeom>
          <a:noFill/>
          <a:ln w="0">
            <a:noFill/>
          </a:ln>
        </p:spPr>
        <p:txBody>
          <a:bodyPr wrap="square" rtlCol="0">
            <a:spAutoFit/>
          </a:bodyPr>
          <a:lstStyle/>
          <a:p>
            <a:pPr algn="r"/>
            <a:r>
              <a:rPr lang="en-US" dirty="0">
                <a:solidFill>
                  <a:schemeClr val="bg1">
                    <a:lumMod val="85000"/>
                  </a:schemeClr>
                </a:solidFill>
                <a:latin typeface="Helvetica" pitchFamily="2" charset="0"/>
              </a:rPr>
              <a:t>Median genes per cell?</a:t>
            </a:r>
          </a:p>
        </p:txBody>
      </p:sp>
      <p:sp>
        <p:nvSpPr>
          <p:cNvPr id="13" name="TextBox 12">
            <a:extLst>
              <a:ext uri="{FF2B5EF4-FFF2-40B4-BE49-F238E27FC236}">
                <a16:creationId xmlns:a16="http://schemas.microsoft.com/office/drawing/2014/main" id="{1E6919D9-E9F7-FC42-999F-E280D1BC3C15}"/>
              </a:ext>
            </a:extLst>
          </p:cNvPr>
          <p:cNvSpPr txBox="1"/>
          <p:nvPr/>
        </p:nvSpPr>
        <p:spPr>
          <a:xfrm>
            <a:off x="423478" y="3961281"/>
            <a:ext cx="3418269" cy="369332"/>
          </a:xfrm>
          <a:prstGeom prst="rect">
            <a:avLst/>
          </a:prstGeom>
          <a:noFill/>
          <a:ln w="0">
            <a:noFill/>
          </a:ln>
        </p:spPr>
        <p:txBody>
          <a:bodyPr wrap="square" rtlCol="0">
            <a:spAutoFit/>
          </a:bodyPr>
          <a:lstStyle/>
          <a:p>
            <a:pPr algn="r"/>
            <a:r>
              <a:rPr lang="en-US" dirty="0">
                <a:solidFill>
                  <a:schemeClr val="bg1">
                    <a:lumMod val="85000"/>
                  </a:schemeClr>
                </a:solidFill>
                <a:latin typeface="Helvetica" pitchFamily="2" charset="0"/>
              </a:rPr>
              <a:t>Sequencing saturation?</a:t>
            </a:r>
          </a:p>
        </p:txBody>
      </p:sp>
      <p:sp>
        <p:nvSpPr>
          <p:cNvPr id="14" name="TextBox 13">
            <a:extLst>
              <a:ext uri="{FF2B5EF4-FFF2-40B4-BE49-F238E27FC236}">
                <a16:creationId xmlns:a16="http://schemas.microsoft.com/office/drawing/2014/main" id="{FD16B87C-16AF-B446-9801-FF760A1BD90E}"/>
              </a:ext>
            </a:extLst>
          </p:cNvPr>
          <p:cNvSpPr txBox="1"/>
          <p:nvPr/>
        </p:nvSpPr>
        <p:spPr>
          <a:xfrm>
            <a:off x="8350250" y="2835701"/>
            <a:ext cx="1532322" cy="369332"/>
          </a:xfrm>
          <a:prstGeom prst="rect">
            <a:avLst/>
          </a:prstGeom>
          <a:noFill/>
          <a:ln w="0">
            <a:noFill/>
          </a:ln>
        </p:spPr>
        <p:txBody>
          <a:bodyPr wrap="square" rtlCol="0">
            <a:spAutoFit/>
          </a:bodyPr>
          <a:lstStyle/>
          <a:p>
            <a:r>
              <a:rPr lang="en-US" dirty="0">
                <a:solidFill>
                  <a:schemeClr val="bg1">
                    <a:lumMod val="85000"/>
                  </a:schemeClr>
                </a:solidFill>
                <a:latin typeface="Helvetica" pitchFamily="2" charset="0"/>
              </a:rPr>
              <a:t>Elbow plot?</a:t>
            </a:r>
          </a:p>
        </p:txBody>
      </p:sp>
      <p:pic>
        <p:nvPicPr>
          <p:cNvPr id="15" name="Picture 14" descr="Chart, line chart&#10;&#10;Description automatically generated">
            <a:extLst>
              <a:ext uri="{FF2B5EF4-FFF2-40B4-BE49-F238E27FC236}">
                <a16:creationId xmlns:a16="http://schemas.microsoft.com/office/drawing/2014/main" id="{F19475DA-2DD1-C443-860C-BCB682E8492C}"/>
              </a:ext>
            </a:extLst>
          </p:cNvPr>
          <p:cNvPicPr>
            <a:picLocks noChangeAspect="1"/>
          </p:cNvPicPr>
          <p:nvPr/>
        </p:nvPicPr>
        <p:blipFill>
          <a:blip r:embed="rId5"/>
          <a:stretch>
            <a:fillRect/>
          </a:stretch>
        </p:blipFill>
        <p:spPr>
          <a:xfrm>
            <a:off x="6127750" y="3998614"/>
            <a:ext cx="4813300" cy="2374900"/>
          </a:xfrm>
          <a:prstGeom prst="rect">
            <a:avLst/>
          </a:prstGeom>
          <a:ln w="38100">
            <a:solidFill>
              <a:srgbClr val="9F2B68"/>
            </a:solidFill>
          </a:ln>
        </p:spPr>
      </p:pic>
    </p:spTree>
    <p:extLst>
      <p:ext uri="{BB962C8B-B14F-4D97-AF65-F5344CB8AC3E}">
        <p14:creationId xmlns:p14="http://schemas.microsoft.com/office/powerpoint/2010/main" val="42290793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Cell Ranger</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A72F063-4E36-4446-9EAD-E36E5E52C7E5}"/>
              </a:ext>
            </a:extLst>
          </p:cNvPr>
          <p:cNvSpPr txBox="1"/>
          <p:nvPr/>
        </p:nvSpPr>
        <p:spPr>
          <a:xfrm>
            <a:off x="292100" y="952500"/>
            <a:ext cx="11671300" cy="461665"/>
          </a:xfrm>
          <a:prstGeom prst="rect">
            <a:avLst/>
          </a:prstGeom>
          <a:noFill/>
        </p:spPr>
        <p:txBody>
          <a:bodyPr wrap="square" rtlCol="0">
            <a:spAutoFit/>
          </a:bodyPr>
          <a:lstStyle/>
          <a:p>
            <a:r>
              <a:rPr lang="en-US" sz="2400" dirty="0">
                <a:solidFill>
                  <a:schemeClr val="bg1">
                    <a:lumMod val="85000"/>
                  </a:schemeClr>
                </a:solidFill>
                <a:latin typeface="Helvetica" pitchFamily="2" charset="0"/>
              </a:rPr>
              <a:t>Cell Ranger output: web summary, </a:t>
            </a:r>
            <a:r>
              <a:rPr lang="en-US" sz="2400" b="1" dirty="0" err="1">
                <a:solidFill>
                  <a:schemeClr val="bg1">
                    <a:lumMod val="85000"/>
                  </a:schemeClr>
                </a:solidFill>
                <a:latin typeface="Helvetica" pitchFamily="2" charset="0"/>
              </a:rPr>
              <a:t>filtered_feature_bc_matrix</a:t>
            </a:r>
            <a:endParaRPr lang="en-US" sz="2400" b="1" dirty="0">
              <a:solidFill>
                <a:schemeClr val="bg1">
                  <a:lumMod val="85000"/>
                </a:schemeClr>
              </a:solidFill>
              <a:latin typeface="Helvetica" pitchFamily="2" charset="0"/>
            </a:endParaRPr>
          </a:p>
        </p:txBody>
      </p:sp>
      <p:pic>
        <p:nvPicPr>
          <p:cNvPr id="9" name="Picture 8" descr="Text&#10;&#10;Description automatically generated">
            <a:extLst>
              <a:ext uri="{FF2B5EF4-FFF2-40B4-BE49-F238E27FC236}">
                <a16:creationId xmlns:a16="http://schemas.microsoft.com/office/drawing/2014/main" id="{AACC90CA-099F-CD49-A4F9-608A8D223647}"/>
              </a:ext>
            </a:extLst>
          </p:cNvPr>
          <p:cNvPicPr>
            <a:picLocks noChangeAspect="1"/>
          </p:cNvPicPr>
          <p:nvPr/>
        </p:nvPicPr>
        <p:blipFill>
          <a:blip r:embed="rId3"/>
          <a:stretch>
            <a:fillRect/>
          </a:stretch>
        </p:blipFill>
        <p:spPr>
          <a:xfrm>
            <a:off x="3751559" y="2389485"/>
            <a:ext cx="4688882" cy="2825750"/>
          </a:xfrm>
          <a:prstGeom prst="rect">
            <a:avLst/>
          </a:prstGeom>
        </p:spPr>
      </p:pic>
    </p:spTree>
    <p:extLst>
      <p:ext uri="{BB962C8B-B14F-4D97-AF65-F5344CB8AC3E}">
        <p14:creationId xmlns:p14="http://schemas.microsoft.com/office/powerpoint/2010/main" val="103429235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Cell Ranger</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A72F063-4E36-4446-9EAD-E36E5E52C7E5}"/>
              </a:ext>
            </a:extLst>
          </p:cNvPr>
          <p:cNvSpPr txBox="1"/>
          <p:nvPr/>
        </p:nvSpPr>
        <p:spPr>
          <a:xfrm>
            <a:off x="292100" y="952500"/>
            <a:ext cx="11671300" cy="461665"/>
          </a:xfrm>
          <a:prstGeom prst="rect">
            <a:avLst/>
          </a:prstGeom>
          <a:noFill/>
        </p:spPr>
        <p:txBody>
          <a:bodyPr wrap="square" rtlCol="0">
            <a:spAutoFit/>
          </a:bodyPr>
          <a:lstStyle/>
          <a:p>
            <a:r>
              <a:rPr lang="en-US" sz="2400" dirty="0">
                <a:solidFill>
                  <a:schemeClr val="bg1">
                    <a:lumMod val="85000"/>
                  </a:schemeClr>
                </a:solidFill>
                <a:latin typeface="Helvetica" pitchFamily="2" charset="0"/>
              </a:rPr>
              <a:t>Cell Ranger output: web summary, </a:t>
            </a:r>
            <a:r>
              <a:rPr lang="en-US" sz="2400" b="1" dirty="0" err="1">
                <a:solidFill>
                  <a:schemeClr val="bg1">
                    <a:lumMod val="85000"/>
                  </a:schemeClr>
                </a:solidFill>
                <a:latin typeface="Helvetica" pitchFamily="2" charset="0"/>
              </a:rPr>
              <a:t>filtered_feature_bc_matrix</a:t>
            </a:r>
            <a:endParaRPr lang="en-US" sz="2400" b="1" dirty="0">
              <a:solidFill>
                <a:schemeClr val="bg1">
                  <a:lumMod val="85000"/>
                </a:schemeClr>
              </a:solidFill>
              <a:latin typeface="Helvetica" pitchFamily="2" charset="0"/>
            </a:endParaRPr>
          </a:p>
        </p:txBody>
      </p:sp>
      <p:pic>
        <p:nvPicPr>
          <p:cNvPr id="9" name="Picture 8" descr="Text&#10;&#10;Description automatically generated">
            <a:extLst>
              <a:ext uri="{FF2B5EF4-FFF2-40B4-BE49-F238E27FC236}">
                <a16:creationId xmlns:a16="http://schemas.microsoft.com/office/drawing/2014/main" id="{AACC90CA-099F-CD49-A4F9-608A8D223647}"/>
              </a:ext>
            </a:extLst>
          </p:cNvPr>
          <p:cNvPicPr>
            <a:picLocks noChangeAspect="1"/>
          </p:cNvPicPr>
          <p:nvPr/>
        </p:nvPicPr>
        <p:blipFill>
          <a:blip r:embed="rId3"/>
          <a:stretch>
            <a:fillRect/>
          </a:stretch>
        </p:blipFill>
        <p:spPr>
          <a:xfrm>
            <a:off x="3751559" y="2389485"/>
            <a:ext cx="4688882" cy="2825750"/>
          </a:xfrm>
          <a:prstGeom prst="rect">
            <a:avLst/>
          </a:prstGeom>
        </p:spPr>
      </p:pic>
      <p:sp>
        <p:nvSpPr>
          <p:cNvPr id="8" name="Rectangle 7">
            <a:extLst>
              <a:ext uri="{FF2B5EF4-FFF2-40B4-BE49-F238E27FC236}">
                <a16:creationId xmlns:a16="http://schemas.microsoft.com/office/drawing/2014/main" id="{4634FB15-09FF-FA4C-9F39-0FCDF0FF2325}"/>
              </a:ext>
            </a:extLst>
          </p:cNvPr>
          <p:cNvSpPr/>
          <p:nvPr/>
        </p:nvSpPr>
        <p:spPr>
          <a:xfrm>
            <a:off x="4419600" y="3962401"/>
            <a:ext cx="1717539" cy="292100"/>
          </a:xfrm>
          <a:prstGeom prst="rect">
            <a:avLst/>
          </a:prstGeom>
          <a:noFill/>
          <a:ln w="38100">
            <a:solidFill>
              <a:srgbClr val="9F2B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DB1DE03D-5291-F641-B3AF-61242F7C3CCB}"/>
              </a:ext>
            </a:extLst>
          </p:cNvPr>
          <p:cNvSpPr txBox="1"/>
          <p:nvPr/>
        </p:nvSpPr>
        <p:spPr>
          <a:xfrm>
            <a:off x="333290" y="3460909"/>
            <a:ext cx="3418269" cy="1754326"/>
          </a:xfrm>
          <a:prstGeom prst="rect">
            <a:avLst/>
          </a:prstGeom>
          <a:noFill/>
          <a:ln w="0">
            <a:noFill/>
          </a:ln>
        </p:spPr>
        <p:txBody>
          <a:bodyPr wrap="square" rtlCol="0">
            <a:spAutoFit/>
          </a:bodyPr>
          <a:lstStyle/>
          <a:p>
            <a:r>
              <a:rPr lang="en-US" dirty="0">
                <a:solidFill>
                  <a:schemeClr val="bg1">
                    <a:lumMod val="85000"/>
                  </a:schemeClr>
                </a:solidFill>
                <a:latin typeface="Helvetica" pitchFamily="2" charset="0"/>
              </a:rPr>
              <a:t>feature-barcode matrix; each element of the matrix is the number of UMIs associated with a feature (row) and a barcode (column). Stored as sparse matrix.</a:t>
            </a:r>
          </a:p>
        </p:txBody>
      </p:sp>
    </p:spTree>
    <p:extLst>
      <p:ext uri="{BB962C8B-B14F-4D97-AF65-F5344CB8AC3E}">
        <p14:creationId xmlns:p14="http://schemas.microsoft.com/office/powerpoint/2010/main" val="160494420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Cell Ranger</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A72F063-4E36-4446-9EAD-E36E5E52C7E5}"/>
              </a:ext>
            </a:extLst>
          </p:cNvPr>
          <p:cNvSpPr txBox="1"/>
          <p:nvPr/>
        </p:nvSpPr>
        <p:spPr>
          <a:xfrm>
            <a:off x="292100" y="952500"/>
            <a:ext cx="11671300" cy="461665"/>
          </a:xfrm>
          <a:prstGeom prst="rect">
            <a:avLst/>
          </a:prstGeom>
          <a:noFill/>
        </p:spPr>
        <p:txBody>
          <a:bodyPr wrap="square" rtlCol="0">
            <a:spAutoFit/>
          </a:bodyPr>
          <a:lstStyle/>
          <a:p>
            <a:r>
              <a:rPr lang="en-US" sz="2400" dirty="0">
                <a:solidFill>
                  <a:schemeClr val="bg1">
                    <a:lumMod val="85000"/>
                  </a:schemeClr>
                </a:solidFill>
                <a:latin typeface="Helvetica" pitchFamily="2" charset="0"/>
              </a:rPr>
              <a:t>Cell Ranger output: web summary, </a:t>
            </a:r>
            <a:r>
              <a:rPr lang="en-US" sz="2400" b="1" dirty="0" err="1">
                <a:solidFill>
                  <a:schemeClr val="bg1">
                    <a:lumMod val="85000"/>
                  </a:schemeClr>
                </a:solidFill>
                <a:latin typeface="Helvetica" pitchFamily="2" charset="0"/>
              </a:rPr>
              <a:t>filtered_feature_bc_matrix</a:t>
            </a:r>
            <a:endParaRPr lang="en-US" sz="2400" b="1" dirty="0">
              <a:solidFill>
                <a:schemeClr val="bg1">
                  <a:lumMod val="85000"/>
                </a:schemeClr>
              </a:solidFill>
              <a:latin typeface="Helvetica" pitchFamily="2" charset="0"/>
            </a:endParaRPr>
          </a:p>
        </p:txBody>
      </p:sp>
      <p:pic>
        <p:nvPicPr>
          <p:cNvPr id="9" name="Picture 8" descr="Text&#10;&#10;Description automatically generated">
            <a:extLst>
              <a:ext uri="{FF2B5EF4-FFF2-40B4-BE49-F238E27FC236}">
                <a16:creationId xmlns:a16="http://schemas.microsoft.com/office/drawing/2014/main" id="{AACC90CA-099F-CD49-A4F9-608A8D223647}"/>
              </a:ext>
            </a:extLst>
          </p:cNvPr>
          <p:cNvPicPr>
            <a:picLocks noChangeAspect="1"/>
          </p:cNvPicPr>
          <p:nvPr/>
        </p:nvPicPr>
        <p:blipFill>
          <a:blip r:embed="rId3"/>
          <a:stretch>
            <a:fillRect/>
          </a:stretch>
        </p:blipFill>
        <p:spPr>
          <a:xfrm>
            <a:off x="3751559" y="2389485"/>
            <a:ext cx="4688882" cy="2825750"/>
          </a:xfrm>
          <a:prstGeom prst="rect">
            <a:avLst/>
          </a:prstGeom>
        </p:spPr>
      </p:pic>
      <p:sp>
        <p:nvSpPr>
          <p:cNvPr id="8" name="Rectangle 7">
            <a:extLst>
              <a:ext uri="{FF2B5EF4-FFF2-40B4-BE49-F238E27FC236}">
                <a16:creationId xmlns:a16="http://schemas.microsoft.com/office/drawing/2014/main" id="{4634FB15-09FF-FA4C-9F39-0FCDF0FF2325}"/>
              </a:ext>
            </a:extLst>
          </p:cNvPr>
          <p:cNvSpPr/>
          <p:nvPr/>
        </p:nvSpPr>
        <p:spPr>
          <a:xfrm>
            <a:off x="4410211" y="3656310"/>
            <a:ext cx="1930359" cy="292100"/>
          </a:xfrm>
          <a:prstGeom prst="rect">
            <a:avLst/>
          </a:prstGeom>
          <a:noFill/>
          <a:ln w="38100">
            <a:solidFill>
              <a:srgbClr val="9F2B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DB1DE03D-5291-F641-B3AF-61242F7C3CCB}"/>
              </a:ext>
            </a:extLst>
          </p:cNvPr>
          <p:cNvSpPr txBox="1"/>
          <p:nvPr/>
        </p:nvSpPr>
        <p:spPr>
          <a:xfrm>
            <a:off x="333290" y="2794248"/>
            <a:ext cx="3418269" cy="2308324"/>
          </a:xfrm>
          <a:prstGeom prst="rect">
            <a:avLst/>
          </a:prstGeom>
          <a:noFill/>
          <a:ln w="0">
            <a:noFill/>
          </a:ln>
        </p:spPr>
        <p:txBody>
          <a:bodyPr wrap="square" rtlCol="0">
            <a:spAutoFit/>
          </a:bodyPr>
          <a:lstStyle/>
          <a:p>
            <a:r>
              <a:rPr lang="en-US" dirty="0">
                <a:solidFill>
                  <a:schemeClr val="bg1">
                    <a:lumMod val="85000"/>
                  </a:schemeClr>
                </a:solidFill>
                <a:latin typeface="Helvetica" pitchFamily="2" charset="0"/>
              </a:rPr>
              <a:t>Features (often genes) correspond to row indices. For each feature, its feature ID and name are stored in the first and second column of the file. The third column identifies the type of feature (often Gene Expression).</a:t>
            </a:r>
          </a:p>
        </p:txBody>
      </p:sp>
      <p:pic>
        <p:nvPicPr>
          <p:cNvPr id="4" name="Picture 3" descr="Text&#10;&#10;Description automatically generated with low confidence">
            <a:extLst>
              <a:ext uri="{FF2B5EF4-FFF2-40B4-BE49-F238E27FC236}">
                <a16:creationId xmlns:a16="http://schemas.microsoft.com/office/drawing/2014/main" id="{6599B1A2-9E1A-D947-AE01-C3008334D621}"/>
              </a:ext>
            </a:extLst>
          </p:cNvPr>
          <p:cNvPicPr>
            <a:picLocks noChangeAspect="1"/>
          </p:cNvPicPr>
          <p:nvPr/>
        </p:nvPicPr>
        <p:blipFill>
          <a:blip r:embed="rId4"/>
          <a:stretch>
            <a:fillRect/>
          </a:stretch>
        </p:blipFill>
        <p:spPr>
          <a:xfrm>
            <a:off x="4829410" y="4301711"/>
            <a:ext cx="7029300" cy="2086322"/>
          </a:xfrm>
          <a:prstGeom prst="rect">
            <a:avLst/>
          </a:prstGeom>
          <a:ln w="38100">
            <a:solidFill>
              <a:srgbClr val="9F2B68"/>
            </a:solidFill>
          </a:ln>
        </p:spPr>
      </p:pic>
    </p:spTree>
    <p:extLst>
      <p:ext uri="{BB962C8B-B14F-4D97-AF65-F5344CB8AC3E}">
        <p14:creationId xmlns:p14="http://schemas.microsoft.com/office/powerpoint/2010/main" val="40104461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Session 2: scRNA-seq Overview</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3"/>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1DCD0D2E-1BC4-9046-9FC2-B7BE32A30C6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0809"/>
          <a:stretch/>
        </p:blipFill>
        <p:spPr bwMode="auto">
          <a:xfrm>
            <a:off x="2487706" y="1281486"/>
            <a:ext cx="7216588" cy="46434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217197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Cell Ranger</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A72F063-4E36-4446-9EAD-E36E5E52C7E5}"/>
              </a:ext>
            </a:extLst>
          </p:cNvPr>
          <p:cNvSpPr txBox="1"/>
          <p:nvPr/>
        </p:nvSpPr>
        <p:spPr>
          <a:xfrm>
            <a:off x="292100" y="952500"/>
            <a:ext cx="11671300" cy="461665"/>
          </a:xfrm>
          <a:prstGeom prst="rect">
            <a:avLst/>
          </a:prstGeom>
          <a:noFill/>
        </p:spPr>
        <p:txBody>
          <a:bodyPr wrap="square" rtlCol="0">
            <a:spAutoFit/>
          </a:bodyPr>
          <a:lstStyle/>
          <a:p>
            <a:r>
              <a:rPr lang="en-US" sz="2400" dirty="0">
                <a:solidFill>
                  <a:schemeClr val="bg1">
                    <a:lumMod val="85000"/>
                  </a:schemeClr>
                </a:solidFill>
                <a:latin typeface="Helvetica" pitchFamily="2" charset="0"/>
              </a:rPr>
              <a:t>Cell Ranger output: web summary, </a:t>
            </a:r>
            <a:r>
              <a:rPr lang="en-US" sz="2400" b="1" dirty="0" err="1">
                <a:solidFill>
                  <a:schemeClr val="bg1">
                    <a:lumMod val="85000"/>
                  </a:schemeClr>
                </a:solidFill>
                <a:latin typeface="Helvetica" pitchFamily="2" charset="0"/>
              </a:rPr>
              <a:t>filtered_feature_bc_matrix</a:t>
            </a:r>
            <a:endParaRPr lang="en-US" sz="2400" b="1" dirty="0">
              <a:solidFill>
                <a:schemeClr val="bg1">
                  <a:lumMod val="85000"/>
                </a:schemeClr>
              </a:solidFill>
              <a:latin typeface="Helvetica" pitchFamily="2" charset="0"/>
            </a:endParaRPr>
          </a:p>
        </p:txBody>
      </p:sp>
      <p:pic>
        <p:nvPicPr>
          <p:cNvPr id="9" name="Picture 8" descr="Text&#10;&#10;Description automatically generated">
            <a:extLst>
              <a:ext uri="{FF2B5EF4-FFF2-40B4-BE49-F238E27FC236}">
                <a16:creationId xmlns:a16="http://schemas.microsoft.com/office/drawing/2014/main" id="{AACC90CA-099F-CD49-A4F9-608A8D223647}"/>
              </a:ext>
            </a:extLst>
          </p:cNvPr>
          <p:cNvPicPr>
            <a:picLocks noChangeAspect="1"/>
          </p:cNvPicPr>
          <p:nvPr/>
        </p:nvPicPr>
        <p:blipFill>
          <a:blip r:embed="rId3"/>
          <a:stretch>
            <a:fillRect/>
          </a:stretch>
        </p:blipFill>
        <p:spPr>
          <a:xfrm>
            <a:off x="3751559" y="2389485"/>
            <a:ext cx="4688882" cy="2825750"/>
          </a:xfrm>
          <a:prstGeom prst="rect">
            <a:avLst/>
          </a:prstGeom>
        </p:spPr>
      </p:pic>
      <p:sp>
        <p:nvSpPr>
          <p:cNvPr id="8" name="Rectangle 7">
            <a:extLst>
              <a:ext uri="{FF2B5EF4-FFF2-40B4-BE49-F238E27FC236}">
                <a16:creationId xmlns:a16="http://schemas.microsoft.com/office/drawing/2014/main" id="{4634FB15-09FF-FA4C-9F39-0FCDF0FF2325}"/>
              </a:ext>
            </a:extLst>
          </p:cNvPr>
          <p:cNvSpPr/>
          <p:nvPr/>
        </p:nvSpPr>
        <p:spPr>
          <a:xfrm>
            <a:off x="4378460" y="3429000"/>
            <a:ext cx="1966922" cy="292100"/>
          </a:xfrm>
          <a:prstGeom prst="rect">
            <a:avLst/>
          </a:prstGeom>
          <a:noFill/>
          <a:ln w="38100">
            <a:solidFill>
              <a:srgbClr val="9F2B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DB1DE03D-5291-F641-B3AF-61242F7C3CCB}"/>
              </a:ext>
            </a:extLst>
          </p:cNvPr>
          <p:cNvSpPr txBox="1"/>
          <p:nvPr/>
        </p:nvSpPr>
        <p:spPr>
          <a:xfrm>
            <a:off x="333290" y="3156029"/>
            <a:ext cx="3418269" cy="646331"/>
          </a:xfrm>
          <a:prstGeom prst="rect">
            <a:avLst/>
          </a:prstGeom>
          <a:noFill/>
          <a:ln w="0">
            <a:noFill/>
          </a:ln>
        </p:spPr>
        <p:txBody>
          <a:bodyPr wrap="square" rtlCol="0">
            <a:spAutoFit/>
          </a:bodyPr>
          <a:lstStyle/>
          <a:p>
            <a:r>
              <a:rPr lang="en-US" dirty="0">
                <a:solidFill>
                  <a:schemeClr val="bg1">
                    <a:lumMod val="85000"/>
                  </a:schemeClr>
                </a:solidFill>
                <a:latin typeface="Helvetica" pitchFamily="2" charset="0"/>
              </a:rPr>
              <a:t>Barcode sequences correspond to column indices.</a:t>
            </a:r>
          </a:p>
        </p:txBody>
      </p:sp>
      <p:pic>
        <p:nvPicPr>
          <p:cNvPr id="11" name="Picture 10" descr="Text&#10;&#10;Description automatically generated">
            <a:extLst>
              <a:ext uri="{FF2B5EF4-FFF2-40B4-BE49-F238E27FC236}">
                <a16:creationId xmlns:a16="http://schemas.microsoft.com/office/drawing/2014/main" id="{600BA325-1ACA-1B42-BDD3-AEDB0664DA9C}"/>
              </a:ext>
            </a:extLst>
          </p:cNvPr>
          <p:cNvPicPr>
            <a:picLocks noChangeAspect="1"/>
          </p:cNvPicPr>
          <p:nvPr/>
        </p:nvPicPr>
        <p:blipFill>
          <a:blip r:embed="rId4"/>
          <a:stretch>
            <a:fillRect/>
          </a:stretch>
        </p:blipFill>
        <p:spPr>
          <a:xfrm>
            <a:off x="6453808" y="3784368"/>
            <a:ext cx="5426329" cy="2603664"/>
          </a:xfrm>
          <a:prstGeom prst="rect">
            <a:avLst/>
          </a:prstGeom>
          <a:ln w="38100">
            <a:solidFill>
              <a:srgbClr val="9F2B68"/>
            </a:solidFill>
          </a:ln>
        </p:spPr>
      </p:pic>
    </p:spTree>
    <p:extLst>
      <p:ext uri="{BB962C8B-B14F-4D97-AF65-F5344CB8AC3E}">
        <p14:creationId xmlns:p14="http://schemas.microsoft.com/office/powerpoint/2010/main" val="195947199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Session 2: scRNA-seq Overview</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CAC8F71-A1CE-1840-ABFC-9117A7FA0B2D}"/>
              </a:ext>
            </a:extLst>
          </p:cNvPr>
          <p:cNvSpPr txBox="1"/>
          <p:nvPr/>
        </p:nvSpPr>
        <p:spPr>
          <a:xfrm>
            <a:off x="4034000" y="1767006"/>
            <a:ext cx="4124014" cy="3816429"/>
          </a:xfrm>
          <a:prstGeom prst="rect">
            <a:avLst/>
          </a:prstGeom>
          <a:noFill/>
        </p:spPr>
        <p:txBody>
          <a:bodyPr wrap="none" rtlCol="0">
            <a:spAutoFit/>
          </a:bodyPr>
          <a:lstStyle/>
          <a:p>
            <a:pPr algn="ctr"/>
            <a:r>
              <a:rPr lang="en-US" sz="3200" u="sng" dirty="0">
                <a:solidFill>
                  <a:schemeClr val="bg1">
                    <a:lumMod val="85000"/>
                  </a:schemeClr>
                </a:solidFill>
                <a:latin typeface="Helvetica" pitchFamily="2" charset="0"/>
              </a:rPr>
              <a:t>Outline</a:t>
            </a:r>
          </a:p>
          <a:p>
            <a:pPr algn="ctr"/>
            <a:r>
              <a:rPr lang="en-US" sz="3200" dirty="0">
                <a:solidFill>
                  <a:schemeClr val="tx1">
                    <a:lumMod val="65000"/>
                    <a:lumOff val="35000"/>
                  </a:schemeClr>
                </a:solidFill>
                <a:latin typeface="Helvetica" pitchFamily="2" charset="0"/>
              </a:rPr>
              <a:t>Sample Preparation</a:t>
            </a:r>
          </a:p>
          <a:p>
            <a:pPr algn="ctr"/>
            <a:r>
              <a:rPr lang="en-US" sz="3200" dirty="0">
                <a:solidFill>
                  <a:schemeClr val="tx1">
                    <a:lumMod val="65000"/>
                    <a:lumOff val="35000"/>
                  </a:schemeClr>
                </a:solidFill>
                <a:latin typeface="Helvetica" pitchFamily="2" charset="0"/>
              </a:rPr>
              <a:t>Cluster Generation</a:t>
            </a:r>
          </a:p>
          <a:p>
            <a:pPr algn="ctr"/>
            <a:r>
              <a:rPr lang="en-US" sz="3200" dirty="0">
                <a:solidFill>
                  <a:schemeClr val="tx1">
                    <a:lumMod val="65000"/>
                    <a:lumOff val="35000"/>
                  </a:schemeClr>
                </a:solidFill>
                <a:latin typeface="Helvetica" pitchFamily="2" charset="0"/>
              </a:rPr>
              <a:t>Sequencing</a:t>
            </a:r>
          </a:p>
          <a:p>
            <a:pPr algn="ctr"/>
            <a:r>
              <a:rPr lang="en-US" sz="3200" dirty="0">
                <a:solidFill>
                  <a:schemeClr val="bg1">
                    <a:lumMod val="85000"/>
                  </a:schemeClr>
                </a:solidFill>
                <a:latin typeface="Helvetica" pitchFamily="2" charset="0"/>
              </a:rPr>
              <a:t>Cell Ranger</a:t>
            </a:r>
          </a:p>
          <a:p>
            <a:pPr algn="ctr"/>
            <a:r>
              <a:rPr lang="en-US" sz="3200" dirty="0">
                <a:solidFill>
                  <a:schemeClr val="tx1">
                    <a:lumMod val="65000"/>
                    <a:lumOff val="35000"/>
                  </a:schemeClr>
                </a:solidFill>
                <a:latin typeface="Helvetica" pitchFamily="2" charset="0"/>
              </a:rPr>
              <a:t>Downstream Analysis</a:t>
            </a:r>
          </a:p>
          <a:p>
            <a:pPr algn="ctr"/>
            <a:r>
              <a:rPr lang="en-US" sz="3200" dirty="0">
                <a:solidFill>
                  <a:schemeClr val="tx1">
                    <a:lumMod val="65000"/>
                    <a:lumOff val="35000"/>
                  </a:schemeClr>
                </a:solidFill>
                <a:latin typeface="Helvetica" pitchFamily="2" charset="0"/>
              </a:rPr>
              <a:t>Limitations</a:t>
            </a:r>
          </a:p>
          <a:p>
            <a:pPr marL="285750" indent="-285750">
              <a:buFont typeface="Arial" panose="020B0604020202020204" pitchFamily="34" charset="0"/>
              <a:buChar char="•"/>
            </a:pPr>
            <a:endParaRPr lang="en-US" dirty="0">
              <a:solidFill>
                <a:schemeClr val="bg1">
                  <a:lumMod val="85000"/>
                </a:schemeClr>
              </a:solidFill>
              <a:latin typeface="Helvetica" pitchFamily="2" charset="0"/>
            </a:endParaRPr>
          </a:p>
        </p:txBody>
      </p:sp>
    </p:spTree>
    <p:extLst>
      <p:ext uri="{BB962C8B-B14F-4D97-AF65-F5344CB8AC3E}">
        <p14:creationId xmlns:p14="http://schemas.microsoft.com/office/powerpoint/2010/main" val="315911445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Session 2: scRNA-seq Overview</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CAC8F71-A1CE-1840-ABFC-9117A7FA0B2D}"/>
              </a:ext>
            </a:extLst>
          </p:cNvPr>
          <p:cNvSpPr txBox="1"/>
          <p:nvPr/>
        </p:nvSpPr>
        <p:spPr>
          <a:xfrm>
            <a:off x="4034000" y="1767006"/>
            <a:ext cx="4124014" cy="3816429"/>
          </a:xfrm>
          <a:prstGeom prst="rect">
            <a:avLst/>
          </a:prstGeom>
          <a:noFill/>
        </p:spPr>
        <p:txBody>
          <a:bodyPr wrap="none" rtlCol="0">
            <a:spAutoFit/>
          </a:bodyPr>
          <a:lstStyle/>
          <a:p>
            <a:pPr algn="ctr"/>
            <a:r>
              <a:rPr lang="en-US" sz="3200" u="sng" dirty="0">
                <a:solidFill>
                  <a:schemeClr val="bg1">
                    <a:lumMod val="85000"/>
                  </a:schemeClr>
                </a:solidFill>
                <a:latin typeface="Helvetica" pitchFamily="2" charset="0"/>
              </a:rPr>
              <a:t>Outline</a:t>
            </a:r>
          </a:p>
          <a:p>
            <a:pPr algn="ctr"/>
            <a:r>
              <a:rPr lang="en-US" sz="3200" dirty="0">
                <a:solidFill>
                  <a:schemeClr val="tx1">
                    <a:lumMod val="65000"/>
                    <a:lumOff val="35000"/>
                  </a:schemeClr>
                </a:solidFill>
                <a:latin typeface="Helvetica" pitchFamily="2" charset="0"/>
              </a:rPr>
              <a:t>Sample Preparation</a:t>
            </a:r>
          </a:p>
          <a:p>
            <a:pPr algn="ctr"/>
            <a:r>
              <a:rPr lang="en-US" sz="3200" dirty="0">
                <a:solidFill>
                  <a:schemeClr val="tx1">
                    <a:lumMod val="65000"/>
                    <a:lumOff val="35000"/>
                  </a:schemeClr>
                </a:solidFill>
                <a:latin typeface="Helvetica" pitchFamily="2" charset="0"/>
              </a:rPr>
              <a:t>Cluster Generation</a:t>
            </a:r>
          </a:p>
          <a:p>
            <a:pPr algn="ctr"/>
            <a:r>
              <a:rPr lang="en-US" sz="3200" dirty="0">
                <a:solidFill>
                  <a:schemeClr val="tx1">
                    <a:lumMod val="65000"/>
                    <a:lumOff val="35000"/>
                  </a:schemeClr>
                </a:solidFill>
                <a:latin typeface="Helvetica" pitchFamily="2" charset="0"/>
              </a:rPr>
              <a:t>Sequencing</a:t>
            </a:r>
          </a:p>
          <a:p>
            <a:pPr algn="ctr"/>
            <a:r>
              <a:rPr lang="en-US" sz="3200" dirty="0">
                <a:solidFill>
                  <a:schemeClr val="tx1">
                    <a:lumMod val="65000"/>
                    <a:lumOff val="35000"/>
                  </a:schemeClr>
                </a:solidFill>
                <a:latin typeface="Helvetica" pitchFamily="2" charset="0"/>
              </a:rPr>
              <a:t>Cell Ranger</a:t>
            </a:r>
          </a:p>
          <a:p>
            <a:pPr algn="ctr"/>
            <a:r>
              <a:rPr lang="en-US" sz="3200" dirty="0">
                <a:solidFill>
                  <a:schemeClr val="bg1">
                    <a:lumMod val="85000"/>
                  </a:schemeClr>
                </a:solidFill>
                <a:latin typeface="Helvetica" pitchFamily="2" charset="0"/>
              </a:rPr>
              <a:t>Downstream Analysis</a:t>
            </a:r>
          </a:p>
          <a:p>
            <a:pPr algn="ctr"/>
            <a:r>
              <a:rPr lang="en-US" sz="3200" dirty="0">
                <a:solidFill>
                  <a:schemeClr val="tx1">
                    <a:lumMod val="65000"/>
                    <a:lumOff val="35000"/>
                  </a:schemeClr>
                </a:solidFill>
                <a:latin typeface="Helvetica" pitchFamily="2" charset="0"/>
              </a:rPr>
              <a:t>Limitations</a:t>
            </a:r>
          </a:p>
          <a:p>
            <a:pPr marL="285750" indent="-285750">
              <a:buFont typeface="Arial" panose="020B0604020202020204" pitchFamily="34" charset="0"/>
              <a:buChar char="•"/>
            </a:pPr>
            <a:endParaRPr lang="en-US" dirty="0">
              <a:solidFill>
                <a:schemeClr val="bg1">
                  <a:lumMod val="85000"/>
                </a:schemeClr>
              </a:solidFill>
              <a:latin typeface="Helvetica" pitchFamily="2" charset="0"/>
            </a:endParaRPr>
          </a:p>
        </p:txBody>
      </p:sp>
    </p:spTree>
    <p:extLst>
      <p:ext uri="{BB962C8B-B14F-4D97-AF65-F5344CB8AC3E}">
        <p14:creationId xmlns:p14="http://schemas.microsoft.com/office/powerpoint/2010/main" val="343867831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Downstream Analysis</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pic>
        <p:nvPicPr>
          <p:cNvPr id="6" name="Picture 2" descr="Phases of a standard scRNA-seq analysis workflow. In Phase 1 (Data acquisition) samples are pre-processed to produce an expression matrix that undergoes quality control and filtering in Phase 2 (Data cleaning). Phase 3 (Cell assignment) groups or orders cells according to their transcriptional profile and in Phase 4 (Gene identification) genes describing those groups are discovered and used to interpret them.">
            <a:extLst>
              <a:ext uri="{FF2B5EF4-FFF2-40B4-BE49-F238E27FC236}">
                <a16:creationId xmlns:a16="http://schemas.microsoft.com/office/drawing/2014/main" id="{2ECE56CB-40AA-5645-B514-30FE5AA1F02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75663"/>
          <a:stretch/>
        </p:blipFill>
        <p:spPr bwMode="auto">
          <a:xfrm>
            <a:off x="3761249" y="1107833"/>
            <a:ext cx="4669502" cy="13147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096660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Downstream Analysis</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pic>
        <p:nvPicPr>
          <p:cNvPr id="6" name="Picture 2" descr="Phases of a standard scRNA-seq analysis workflow. In Phase 1 (Data acquisition) samples are pre-processed to produce an expression matrix that undergoes quality control and filtering in Phase 2 (Data cleaning). Phase 3 (Cell assignment) groups or orders cells according to their transcriptional profile and in Phase 4 (Gene identification) genes describing those groups are discovered and used to interpret them.">
            <a:extLst>
              <a:ext uri="{FF2B5EF4-FFF2-40B4-BE49-F238E27FC236}">
                <a16:creationId xmlns:a16="http://schemas.microsoft.com/office/drawing/2014/main" id="{2ECE56CB-40AA-5645-B514-30FE5AA1F02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75663"/>
          <a:stretch/>
        </p:blipFill>
        <p:spPr bwMode="auto">
          <a:xfrm>
            <a:off x="3761249" y="1107833"/>
            <a:ext cx="4669502" cy="131477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B3F6585E-69F3-4445-BB68-3B308C2C2BC1}"/>
              </a:ext>
            </a:extLst>
          </p:cNvPr>
          <p:cNvSpPr txBox="1"/>
          <p:nvPr/>
        </p:nvSpPr>
        <p:spPr>
          <a:xfrm>
            <a:off x="8481551" y="1534388"/>
            <a:ext cx="3237852" cy="461665"/>
          </a:xfrm>
          <a:prstGeom prst="rect">
            <a:avLst/>
          </a:prstGeom>
          <a:noFill/>
          <a:ln w="0">
            <a:noFill/>
          </a:ln>
        </p:spPr>
        <p:txBody>
          <a:bodyPr wrap="square" rtlCol="0">
            <a:spAutoFit/>
          </a:bodyPr>
          <a:lstStyle/>
          <a:p>
            <a:r>
              <a:rPr lang="en-US" sz="2400" dirty="0">
                <a:solidFill>
                  <a:schemeClr val="bg1">
                    <a:lumMod val="85000"/>
                  </a:schemeClr>
                </a:solidFill>
                <a:latin typeface="Helvetica" pitchFamily="2" charset="0"/>
              </a:rPr>
              <a:t>Done by Cell Ranger!</a:t>
            </a:r>
          </a:p>
        </p:txBody>
      </p:sp>
    </p:spTree>
    <p:extLst>
      <p:ext uri="{BB962C8B-B14F-4D97-AF65-F5344CB8AC3E}">
        <p14:creationId xmlns:p14="http://schemas.microsoft.com/office/powerpoint/2010/main" val="284309812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Downstream Analysis</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pic>
        <p:nvPicPr>
          <p:cNvPr id="6" name="Picture 2" descr="Phases of a standard scRNA-seq analysis workflow. In Phase 1 (Data acquisition) samples are pre-processed to produce an expression matrix that undergoes quality control and filtering in Phase 2 (Data cleaning). Phase 3 (Cell assignment) groups or orders cells according to their transcriptional profile and in Phase 4 (Gene identification) genes describing those groups are discovered and used to interpret them.">
            <a:extLst>
              <a:ext uri="{FF2B5EF4-FFF2-40B4-BE49-F238E27FC236}">
                <a16:creationId xmlns:a16="http://schemas.microsoft.com/office/drawing/2014/main" id="{2ECE56CB-40AA-5645-B514-30FE5AA1F02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b="50217"/>
          <a:stretch/>
        </p:blipFill>
        <p:spPr bwMode="auto">
          <a:xfrm>
            <a:off x="3761249" y="1107834"/>
            <a:ext cx="4669502" cy="26894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589065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Downstream Analysis</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pic>
        <p:nvPicPr>
          <p:cNvPr id="6" name="Picture 2" descr="Phases of a standard scRNA-seq analysis workflow. In Phase 1 (Data acquisition) samples are pre-processed to produce an expression matrix that undergoes quality control and filtering in Phase 2 (Data cleaning). Phase 3 (Cell assignment) groups or orders cells according to their transcriptional profile and in Phase 4 (Gene identification) genes describing those groups are discovered and used to interpret them.">
            <a:extLst>
              <a:ext uri="{FF2B5EF4-FFF2-40B4-BE49-F238E27FC236}">
                <a16:creationId xmlns:a16="http://schemas.microsoft.com/office/drawing/2014/main" id="{2ECE56CB-40AA-5645-B514-30FE5AA1F02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b="50217"/>
          <a:stretch/>
        </p:blipFill>
        <p:spPr bwMode="auto">
          <a:xfrm>
            <a:off x="3761249" y="1107834"/>
            <a:ext cx="4669502" cy="268946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F30F44E5-80CF-EC47-8230-0BC3265BAB1F}"/>
              </a:ext>
            </a:extLst>
          </p:cNvPr>
          <p:cNvSpPr txBox="1"/>
          <p:nvPr/>
        </p:nvSpPr>
        <p:spPr>
          <a:xfrm>
            <a:off x="8481551" y="2967335"/>
            <a:ext cx="3237852" cy="461665"/>
          </a:xfrm>
          <a:prstGeom prst="rect">
            <a:avLst/>
          </a:prstGeom>
          <a:noFill/>
          <a:ln w="0">
            <a:noFill/>
          </a:ln>
        </p:spPr>
        <p:txBody>
          <a:bodyPr wrap="square" rtlCol="0">
            <a:spAutoFit/>
          </a:bodyPr>
          <a:lstStyle/>
          <a:p>
            <a:r>
              <a:rPr lang="en-US" sz="2400" dirty="0">
                <a:solidFill>
                  <a:schemeClr val="bg1">
                    <a:lumMod val="85000"/>
                  </a:schemeClr>
                </a:solidFill>
                <a:latin typeface="Helvetica" pitchFamily="2" charset="0"/>
              </a:rPr>
              <a:t>Seurat, </a:t>
            </a:r>
            <a:r>
              <a:rPr lang="en-US" sz="2400" dirty="0" err="1">
                <a:solidFill>
                  <a:schemeClr val="bg1">
                    <a:lumMod val="85000"/>
                  </a:schemeClr>
                </a:solidFill>
                <a:latin typeface="Helvetica" pitchFamily="2" charset="0"/>
              </a:rPr>
              <a:t>Scanpy</a:t>
            </a:r>
            <a:endParaRPr lang="en-US" sz="2400" dirty="0">
              <a:solidFill>
                <a:schemeClr val="bg1">
                  <a:lumMod val="85000"/>
                </a:schemeClr>
              </a:solidFill>
              <a:latin typeface="Helvetica" pitchFamily="2" charset="0"/>
            </a:endParaRPr>
          </a:p>
        </p:txBody>
      </p:sp>
    </p:spTree>
    <p:extLst>
      <p:ext uri="{BB962C8B-B14F-4D97-AF65-F5344CB8AC3E}">
        <p14:creationId xmlns:p14="http://schemas.microsoft.com/office/powerpoint/2010/main" val="8370406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Downstream Analysis</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pic>
        <p:nvPicPr>
          <p:cNvPr id="6" name="Picture 2" descr="Phases of a standard scRNA-seq analysis workflow. In Phase 1 (Data acquisition) samples are pre-processed to produce an expression matrix that undergoes quality control and filtering in Phase 2 (Data cleaning). Phase 3 (Cell assignment) groups or orders cells according to their transcriptional profile and in Phase 4 (Gene identification) genes describing those groups are discovered and used to interpret them.">
            <a:extLst>
              <a:ext uri="{FF2B5EF4-FFF2-40B4-BE49-F238E27FC236}">
                <a16:creationId xmlns:a16="http://schemas.microsoft.com/office/drawing/2014/main" id="{2ECE56CB-40AA-5645-B514-30FE5AA1F0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61249" y="1107833"/>
            <a:ext cx="4669502" cy="5402316"/>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052ADE43-CD6D-F54E-A6A6-49E24ED3DCEF}"/>
              </a:ext>
            </a:extLst>
          </p:cNvPr>
          <p:cNvSpPr txBox="1"/>
          <p:nvPr/>
        </p:nvSpPr>
        <p:spPr>
          <a:xfrm>
            <a:off x="8481551" y="2967335"/>
            <a:ext cx="3237852" cy="461665"/>
          </a:xfrm>
          <a:prstGeom prst="rect">
            <a:avLst/>
          </a:prstGeom>
          <a:noFill/>
          <a:ln w="0">
            <a:noFill/>
          </a:ln>
        </p:spPr>
        <p:txBody>
          <a:bodyPr wrap="square" rtlCol="0">
            <a:spAutoFit/>
          </a:bodyPr>
          <a:lstStyle/>
          <a:p>
            <a:r>
              <a:rPr lang="en-US" sz="2400" dirty="0">
                <a:solidFill>
                  <a:schemeClr val="bg1">
                    <a:lumMod val="85000"/>
                  </a:schemeClr>
                </a:solidFill>
                <a:latin typeface="Helvetica" pitchFamily="2" charset="0"/>
              </a:rPr>
              <a:t>Seurat, </a:t>
            </a:r>
            <a:r>
              <a:rPr lang="en-US" sz="2400" dirty="0" err="1">
                <a:solidFill>
                  <a:schemeClr val="bg1">
                    <a:lumMod val="85000"/>
                  </a:schemeClr>
                </a:solidFill>
                <a:latin typeface="Helvetica" pitchFamily="2" charset="0"/>
              </a:rPr>
              <a:t>Scanpy</a:t>
            </a:r>
            <a:endParaRPr lang="en-US" sz="2400" dirty="0">
              <a:solidFill>
                <a:schemeClr val="bg1">
                  <a:lumMod val="85000"/>
                </a:schemeClr>
              </a:solidFill>
              <a:latin typeface="Helvetica" pitchFamily="2" charset="0"/>
            </a:endParaRPr>
          </a:p>
        </p:txBody>
      </p:sp>
    </p:spTree>
    <p:extLst>
      <p:ext uri="{BB962C8B-B14F-4D97-AF65-F5344CB8AC3E}">
        <p14:creationId xmlns:p14="http://schemas.microsoft.com/office/powerpoint/2010/main" val="155894755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Session 2: scRNA-seq Overview</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CAC8F71-A1CE-1840-ABFC-9117A7FA0B2D}"/>
              </a:ext>
            </a:extLst>
          </p:cNvPr>
          <p:cNvSpPr txBox="1"/>
          <p:nvPr/>
        </p:nvSpPr>
        <p:spPr>
          <a:xfrm>
            <a:off x="4034000" y="1767006"/>
            <a:ext cx="4124014" cy="3816429"/>
          </a:xfrm>
          <a:prstGeom prst="rect">
            <a:avLst/>
          </a:prstGeom>
          <a:noFill/>
        </p:spPr>
        <p:txBody>
          <a:bodyPr wrap="none" rtlCol="0">
            <a:spAutoFit/>
          </a:bodyPr>
          <a:lstStyle/>
          <a:p>
            <a:pPr algn="ctr"/>
            <a:r>
              <a:rPr lang="en-US" sz="3200" u="sng" dirty="0">
                <a:solidFill>
                  <a:schemeClr val="bg1">
                    <a:lumMod val="85000"/>
                  </a:schemeClr>
                </a:solidFill>
                <a:latin typeface="Helvetica" pitchFamily="2" charset="0"/>
              </a:rPr>
              <a:t>Outline</a:t>
            </a:r>
          </a:p>
          <a:p>
            <a:pPr algn="ctr"/>
            <a:r>
              <a:rPr lang="en-US" sz="3200" dirty="0">
                <a:solidFill>
                  <a:schemeClr val="tx1">
                    <a:lumMod val="65000"/>
                    <a:lumOff val="35000"/>
                  </a:schemeClr>
                </a:solidFill>
                <a:latin typeface="Helvetica" pitchFamily="2" charset="0"/>
              </a:rPr>
              <a:t>Sample Preparation</a:t>
            </a:r>
          </a:p>
          <a:p>
            <a:pPr algn="ctr"/>
            <a:r>
              <a:rPr lang="en-US" sz="3200" dirty="0">
                <a:solidFill>
                  <a:schemeClr val="tx1">
                    <a:lumMod val="65000"/>
                    <a:lumOff val="35000"/>
                  </a:schemeClr>
                </a:solidFill>
                <a:latin typeface="Helvetica" pitchFamily="2" charset="0"/>
              </a:rPr>
              <a:t>Cluster Generation</a:t>
            </a:r>
          </a:p>
          <a:p>
            <a:pPr algn="ctr"/>
            <a:r>
              <a:rPr lang="en-US" sz="3200" dirty="0">
                <a:solidFill>
                  <a:schemeClr val="tx1">
                    <a:lumMod val="65000"/>
                    <a:lumOff val="35000"/>
                  </a:schemeClr>
                </a:solidFill>
                <a:latin typeface="Helvetica" pitchFamily="2" charset="0"/>
              </a:rPr>
              <a:t>Sequencing</a:t>
            </a:r>
          </a:p>
          <a:p>
            <a:pPr algn="ctr"/>
            <a:r>
              <a:rPr lang="en-US" sz="3200" dirty="0">
                <a:solidFill>
                  <a:schemeClr val="tx1">
                    <a:lumMod val="65000"/>
                    <a:lumOff val="35000"/>
                  </a:schemeClr>
                </a:solidFill>
                <a:latin typeface="Helvetica" pitchFamily="2" charset="0"/>
              </a:rPr>
              <a:t>Cell Ranger</a:t>
            </a:r>
          </a:p>
          <a:p>
            <a:pPr algn="ctr"/>
            <a:r>
              <a:rPr lang="en-US" sz="3200" dirty="0">
                <a:solidFill>
                  <a:schemeClr val="bg1">
                    <a:lumMod val="85000"/>
                  </a:schemeClr>
                </a:solidFill>
                <a:latin typeface="Helvetica" pitchFamily="2" charset="0"/>
              </a:rPr>
              <a:t>Downstream Analysis</a:t>
            </a:r>
          </a:p>
          <a:p>
            <a:pPr algn="ctr"/>
            <a:r>
              <a:rPr lang="en-US" sz="3200" dirty="0">
                <a:solidFill>
                  <a:schemeClr val="tx1">
                    <a:lumMod val="65000"/>
                    <a:lumOff val="35000"/>
                  </a:schemeClr>
                </a:solidFill>
                <a:latin typeface="Helvetica" pitchFamily="2" charset="0"/>
              </a:rPr>
              <a:t>Limitations</a:t>
            </a:r>
          </a:p>
          <a:p>
            <a:pPr marL="285750" indent="-285750">
              <a:buFont typeface="Arial" panose="020B0604020202020204" pitchFamily="34" charset="0"/>
              <a:buChar char="•"/>
            </a:pPr>
            <a:endParaRPr lang="en-US" dirty="0">
              <a:solidFill>
                <a:schemeClr val="bg1">
                  <a:lumMod val="85000"/>
                </a:schemeClr>
              </a:solidFill>
              <a:latin typeface="Helvetica" pitchFamily="2" charset="0"/>
            </a:endParaRPr>
          </a:p>
        </p:txBody>
      </p:sp>
    </p:spTree>
    <p:extLst>
      <p:ext uri="{BB962C8B-B14F-4D97-AF65-F5344CB8AC3E}">
        <p14:creationId xmlns:p14="http://schemas.microsoft.com/office/powerpoint/2010/main" val="91722098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Session 2: scRNA-seq Overview</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CAC8F71-A1CE-1840-ABFC-9117A7FA0B2D}"/>
              </a:ext>
            </a:extLst>
          </p:cNvPr>
          <p:cNvSpPr txBox="1"/>
          <p:nvPr/>
        </p:nvSpPr>
        <p:spPr>
          <a:xfrm>
            <a:off x="4034000" y="1767006"/>
            <a:ext cx="4124014" cy="3816429"/>
          </a:xfrm>
          <a:prstGeom prst="rect">
            <a:avLst/>
          </a:prstGeom>
          <a:noFill/>
        </p:spPr>
        <p:txBody>
          <a:bodyPr wrap="none" rtlCol="0">
            <a:spAutoFit/>
          </a:bodyPr>
          <a:lstStyle/>
          <a:p>
            <a:pPr algn="ctr"/>
            <a:r>
              <a:rPr lang="en-US" sz="3200" u="sng" dirty="0">
                <a:solidFill>
                  <a:schemeClr val="bg1">
                    <a:lumMod val="85000"/>
                  </a:schemeClr>
                </a:solidFill>
                <a:latin typeface="Helvetica" pitchFamily="2" charset="0"/>
              </a:rPr>
              <a:t>Outline</a:t>
            </a:r>
          </a:p>
          <a:p>
            <a:pPr algn="ctr"/>
            <a:r>
              <a:rPr lang="en-US" sz="3200" dirty="0">
                <a:solidFill>
                  <a:schemeClr val="tx1">
                    <a:lumMod val="65000"/>
                    <a:lumOff val="35000"/>
                  </a:schemeClr>
                </a:solidFill>
                <a:latin typeface="Helvetica" pitchFamily="2" charset="0"/>
              </a:rPr>
              <a:t>Sample Preparation</a:t>
            </a:r>
          </a:p>
          <a:p>
            <a:pPr algn="ctr"/>
            <a:r>
              <a:rPr lang="en-US" sz="3200" dirty="0">
                <a:solidFill>
                  <a:schemeClr val="tx1">
                    <a:lumMod val="65000"/>
                    <a:lumOff val="35000"/>
                  </a:schemeClr>
                </a:solidFill>
                <a:latin typeface="Helvetica" pitchFamily="2" charset="0"/>
              </a:rPr>
              <a:t>Cluster Generation</a:t>
            </a:r>
          </a:p>
          <a:p>
            <a:pPr algn="ctr"/>
            <a:r>
              <a:rPr lang="en-US" sz="3200" dirty="0">
                <a:solidFill>
                  <a:schemeClr val="tx1">
                    <a:lumMod val="65000"/>
                    <a:lumOff val="35000"/>
                  </a:schemeClr>
                </a:solidFill>
                <a:latin typeface="Helvetica" pitchFamily="2" charset="0"/>
              </a:rPr>
              <a:t>Sequencing</a:t>
            </a:r>
          </a:p>
          <a:p>
            <a:pPr algn="ctr"/>
            <a:r>
              <a:rPr lang="en-US" sz="3200" dirty="0">
                <a:solidFill>
                  <a:schemeClr val="tx1">
                    <a:lumMod val="65000"/>
                    <a:lumOff val="35000"/>
                  </a:schemeClr>
                </a:solidFill>
                <a:latin typeface="Helvetica" pitchFamily="2" charset="0"/>
              </a:rPr>
              <a:t>Cell Ranger</a:t>
            </a:r>
          </a:p>
          <a:p>
            <a:pPr algn="ctr"/>
            <a:r>
              <a:rPr lang="en-US" sz="3200" dirty="0">
                <a:solidFill>
                  <a:schemeClr val="tx1">
                    <a:lumMod val="65000"/>
                    <a:lumOff val="35000"/>
                  </a:schemeClr>
                </a:solidFill>
                <a:latin typeface="Helvetica" pitchFamily="2" charset="0"/>
              </a:rPr>
              <a:t>Downstream Analysis</a:t>
            </a:r>
          </a:p>
          <a:p>
            <a:pPr algn="ctr"/>
            <a:r>
              <a:rPr lang="en-US" sz="3200" dirty="0">
                <a:solidFill>
                  <a:schemeClr val="bg1">
                    <a:lumMod val="85000"/>
                  </a:schemeClr>
                </a:solidFill>
                <a:latin typeface="Helvetica" pitchFamily="2" charset="0"/>
              </a:rPr>
              <a:t>Limitations</a:t>
            </a:r>
          </a:p>
          <a:p>
            <a:pPr marL="285750" indent="-285750">
              <a:buFont typeface="Arial" panose="020B0604020202020204" pitchFamily="34" charset="0"/>
              <a:buChar char="•"/>
            </a:pPr>
            <a:endParaRPr lang="en-US" dirty="0">
              <a:solidFill>
                <a:schemeClr val="bg1">
                  <a:lumMod val="85000"/>
                </a:schemeClr>
              </a:solidFill>
              <a:latin typeface="Helvetica" pitchFamily="2" charset="0"/>
            </a:endParaRPr>
          </a:p>
        </p:txBody>
      </p:sp>
    </p:spTree>
    <p:extLst>
      <p:ext uri="{BB962C8B-B14F-4D97-AF65-F5344CB8AC3E}">
        <p14:creationId xmlns:p14="http://schemas.microsoft.com/office/powerpoint/2010/main" val="20670277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Session 2: scRNA-seq Overview</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4"/>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pic>
        <p:nvPicPr>
          <p:cNvPr id="4" name="Online Media 3" descr="Illumina Sequencing by Synthesis">
            <a:hlinkClick r:id="" action="ppaction://media"/>
            <a:extLst>
              <a:ext uri="{FF2B5EF4-FFF2-40B4-BE49-F238E27FC236}">
                <a16:creationId xmlns:a16="http://schemas.microsoft.com/office/drawing/2014/main" id="{DD2D0F78-CD9E-AD4C-BBDD-8239F7530DF1}"/>
              </a:ext>
            </a:extLst>
          </p:cNvPr>
          <p:cNvPicPr>
            <a:picLocks noRot="1" noChangeAspect="1"/>
          </p:cNvPicPr>
          <p:nvPr>
            <a:videoFile r:link="rId1"/>
          </p:nvPr>
        </p:nvPicPr>
        <p:blipFill>
          <a:blip r:embed="rId5"/>
          <a:stretch>
            <a:fillRect/>
          </a:stretch>
        </p:blipFill>
        <p:spPr>
          <a:xfrm>
            <a:off x="2423685" y="1650999"/>
            <a:ext cx="7344629" cy="4149715"/>
          </a:xfrm>
          <a:prstGeom prst="rect">
            <a:avLst/>
          </a:prstGeom>
        </p:spPr>
      </p:pic>
    </p:spTree>
    <p:extLst>
      <p:ext uri="{BB962C8B-B14F-4D97-AF65-F5344CB8AC3E}">
        <p14:creationId xmlns:p14="http://schemas.microsoft.com/office/powerpoint/2010/main" val="500888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Limitations</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68D85E5-C20A-A949-B83D-B1E1D4D0919A}"/>
              </a:ext>
            </a:extLst>
          </p:cNvPr>
          <p:cNvSpPr txBox="1"/>
          <p:nvPr/>
        </p:nvSpPr>
        <p:spPr>
          <a:xfrm>
            <a:off x="914400" y="1716206"/>
            <a:ext cx="10502900" cy="3785652"/>
          </a:xfrm>
          <a:prstGeom prst="rect">
            <a:avLst/>
          </a:prstGeom>
          <a:noFill/>
        </p:spPr>
        <p:txBody>
          <a:bodyPr wrap="square" rtlCol="0">
            <a:spAutoFit/>
          </a:bodyPr>
          <a:lstStyle/>
          <a:p>
            <a:pPr marL="285750" indent="-285750">
              <a:buFont typeface="Arial" panose="020B0604020202020204" pitchFamily="34" charset="0"/>
              <a:buChar char="•"/>
            </a:pPr>
            <a:r>
              <a:rPr lang="en-US" sz="2400" dirty="0">
                <a:solidFill>
                  <a:schemeClr val="bg1">
                    <a:lumMod val="85000"/>
                  </a:schemeClr>
                </a:solidFill>
                <a:latin typeface="Helvetica" pitchFamily="2" charset="0"/>
              </a:rPr>
              <a:t>dropout effect – only a small portion of the mRNAs from each cell is captured</a:t>
            </a:r>
          </a:p>
          <a:p>
            <a:pPr marL="285750" indent="-285750">
              <a:buFont typeface="Arial" panose="020B0604020202020204" pitchFamily="34" charset="0"/>
              <a:buChar char="•"/>
            </a:pPr>
            <a:endParaRPr lang="en-US" sz="2400" dirty="0">
              <a:solidFill>
                <a:schemeClr val="bg1">
                  <a:lumMod val="85000"/>
                </a:schemeClr>
              </a:solidFill>
              <a:latin typeface="Helvetica" pitchFamily="2" charset="0"/>
            </a:endParaRPr>
          </a:p>
          <a:p>
            <a:pPr marL="285750" indent="-285750">
              <a:buFont typeface="Arial" panose="020B0604020202020204" pitchFamily="34" charset="0"/>
              <a:buChar char="•"/>
            </a:pPr>
            <a:r>
              <a:rPr lang="en-US" sz="2400" dirty="0">
                <a:solidFill>
                  <a:schemeClr val="bg1">
                    <a:lumMod val="85000"/>
                  </a:schemeClr>
                </a:solidFill>
                <a:latin typeface="Helvetica" pitchFamily="2" charset="0"/>
              </a:rPr>
              <a:t>low # of detectable genes – might not detect low expressing genes at all</a:t>
            </a:r>
          </a:p>
          <a:p>
            <a:pPr marL="285750" indent="-285750">
              <a:buFont typeface="Arial" panose="020B0604020202020204" pitchFamily="34" charset="0"/>
              <a:buChar char="•"/>
            </a:pPr>
            <a:endParaRPr lang="en-US" sz="2400" dirty="0">
              <a:solidFill>
                <a:schemeClr val="bg1">
                  <a:lumMod val="85000"/>
                </a:schemeClr>
              </a:solidFill>
              <a:latin typeface="Helvetica" pitchFamily="2" charset="0"/>
            </a:endParaRPr>
          </a:p>
          <a:p>
            <a:pPr marL="285750" indent="-285750">
              <a:buFont typeface="Arial" panose="020B0604020202020204" pitchFamily="34" charset="0"/>
              <a:buChar char="•"/>
            </a:pPr>
            <a:r>
              <a:rPr lang="en-US" sz="2400" dirty="0">
                <a:solidFill>
                  <a:schemeClr val="bg1">
                    <a:lumMod val="85000"/>
                  </a:schemeClr>
                </a:solidFill>
                <a:latin typeface="Helvetica" pitchFamily="2" charset="0"/>
              </a:rPr>
              <a:t>provides little info outside of gene counts</a:t>
            </a:r>
          </a:p>
          <a:p>
            <a:pPr marL="285750" indent="-285750">
              <a:buFont typeface="Arial" panose="020B0604020202020204" pitchFamily="34" charset="0"/>
              <a:buChar char="•"/>
            </a:pPr>
            <a:endParaRPr lang="en-US" sz="2400" dirty="0">
              <a:solidFill>
                <a:schemeClr val="bg1">
                  <a:lumMod val="85000"/>
                </a:schemeClr>
              </a:solidFill>
              <a:latin typeface="Helvetica" pitchFamily="2" charset="0"/>
            </a:endParaRPr>
          </a:p>
          <a:p>
            <a:pPr marL="285750" indent="-285750">
              <a:buFont typeface="Arial" panose="020B0604020202020204" pitchFamily="34" charset="0"/>
              <a:buChar char="•"/>
            </a:pPr>
            <a:r>
              <a:rPr lang="en-US" sz="2400" dirty="0">
                <a:solidFill>
                  <a:schemeClr val="bg1">
                    <a:lumMod val="85000"/>
                  </a:schemeClr>
                </a:solidFill>
                <a:latin typeface="Helvetica" pitchFamily="2" charset="0"/>
              </a:rPr>
              <a:t>discrepancies between RNA and protein (especially surface proteins)</a:t>
            </a:r>
          </a:p>
          <a:p>
            <a:pPr marL="285750" indent="-285750">
              <a:buFont typeface="Arial" panose="020B0604020202020204" pitchFamily="34" charset="0"/>
              <a:buChar char="•"/>
            </a:pPr>
            <a:endParaRPr lang="en-US" sz="2400" dirty="0">
              <a:solidFill>
                <a:schemeClr val="bg1">
                  <a:lumMod val="85000"/>
                </a:schemeClr>
              </a:solidFill>
              <a:latin typeface="Helvetica" pitchFamily="2" charset="0"/>
            </a:endParaRPr>
          </a:p>
          <a:p>
            <a:pPr marL="285750" indent="-285750">
              <a:buFont typeface="Arial" panose="020B0604020202020204" pitchFamily="34" charset="0"/>
              <a:buChar char="•"/>
            </a:pPr>
            <a:r>
              <a:rPr lang="en-US" sz="2400" dirty="0">
                <a:solidFill>
                  <a:schemeClr val="bg1">
                    <a:lumMod val="85000"/>
                  </a:schemeClr>
                </a:solidFill>
                <a:latin typeface="Helvetica" pitchFamily="2" charset="0"/>
              </a:rPr>
              <a:t>constantly evolving chemistry and bioinformatics tools</a:t>
            </a:r>
          </a:p>
        </p:txBody>
      </p:sp>
      <p:sp>
        <p:nvSpPr>
          <p:cNvPr id="8" name="TextBox 7">
            <a:extLst>
              <a:ext uri="{FF2B5EF4-FFF2-40B4-BE49-F238E27FC236}">
                <a16:creationId xmlns:a16="http://schemas.microsoft.com/office/drawing/2014/main" id="{C4F804AE-0CA2-384F-BF63-77BBBD69952E}"/>
              </a:ext>
            </a:extLst>
          </p:cNvPr>
          <p:cNvSpPr txBox="1"/>
          <p:nvPr/>
        </p:nvSpPr>
        <p:spPr>
          <a:xfrm>
            <a:off x="292100" y="952500"/>
            <a:ext cx="11671300" cy="461665"/>
          </a:xfrm>
          <a:prstGeom prst="rect">
            <a:avLst/>
          </a:prstGeom>
          <a:noFill/>
        </p:spPr>
        <p:txBody>
          <a:bodyPr wrap="square" rtlCol="0">
            <a:spAutoFit/>
          </a:bodyPr>
          <a:lstStyle/>
          <a:p>
            <a:r>
              <a:rPr lang="en-US" sz="2400" dirty="0">
                <a:solidFill>
                  <a:schemeClr val="bg1">
                    <a:lumMod val="85000"/>
                  </a:schemeClr>
                </a:solidFill>
                <a:latin typeface="Helvetica" pitchFamily="2" charset="0"/>
              </a:rPr>
              <a:t>scRNA-seq is very cool and useful, but it’s not perfect.</a:t>
            </a:r>
          </a:p>
        </p:txBody>
      </p:sp>
    </p:spTree>
    <p:extLst>
      <p:ext uri="{BB962C8B-B14F-4D97-AF65-F5344CB8AC3E}">
        <p14:creationId xmlns:p14="http://schemas.microsoft.com/office/powerpoint/2010/main" val="259675763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Let’s explore bodhi!</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03573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Session 2: scRNA-seq Overview</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CAC8F71-A1CE-1840-ABFC-9117A7FA0B2D}"/>
              </a:ext>
            </a:extLst>
          </p:cNvPr>
          <p:cNvSpPr txBox="1"/>
          <p:nvPr/>
        </p:nvSpPr>
        <p:spPr>
          <a:xfrm>
            <a:off x="4034000" y="1767006"/>
            <a:ext cx="4124014" cy="3816429"/>
          </a:xfrm>
          <a:prstGeom prst="rect">
            <a:avLst/>
          </a:prstGeom>
          <a:noFill/>
        </p:spPr>
        <p:txBody>
          <a:bodyPr wrap="none" rtlCol="0">
            <a:spAutoFit/>
          </a:bodyPr>
          <a:lstStyle/>
          <a:p>
            <a:pPr algn="ctr"/>
            <a:r>
              <a:rPr lang="en-US" sz="3200" u="sng" dirty="0">
                <a:solidFill>
                  <a:schemeClr val="bg1">
                    <a:lumMod val="85000"/>
                  </a:schemeClr>
                </a:solidFill>
                <a:latin typeface="Helvetica" pitchFamily="2" charset="0"/>
              </a:rPr>
              <a:t>Outline</a:t>
            </a:r>
          </a:p>
          <a:p>
            <a:pPr algn="ctr"/>
            <a:r>
              <a:rPr lang="en-US" sz="3200" dirty="0">
                <a:solidFill>
                  <a:schemeClr val="bg1">
                    <a:lumMod val="85000"/>
                  </a:schemeClr>
                </a:solidFill>
                <a:latin typeface="Helvetica" pitchFamily="2" charset="0"/>
              </a:rPr>
              <a:t>Sample Preparation</a:t>
            </a:r>
          </a:p>
          <a:p>
            <a:pPr algn="ctr"/>
            <a:r>
              <a:rPr lang="en-US" sz="3200" dirty="0">
                <a:solidFill>
                  <a:schemeClr val="bg1">
                    <a:lumMod val="85000"/>
                  </a:schemeClr>
                </a:solidFill>
                <a:latin typeface="Helvetica" pitchFamily="2" charset="0"/>
              </a:rPr>
              <a:t>Cluster Generation</a:t>
            </a:r>
          </a:p>
          <a:p>
            <a:pPr algn="ctr"/>
            <a:r>
              <a:rPr lang="en-US" sz="3200" dirty="0">
                <a:solidFill>
                  <a:schemeClr val="bg1">
                    <a:lumMod val="85000"/>
                  </a:schemeClr>
                </a:solidFill>
                <a:latin typeface="Helvetica" pitchFamily="2" charset="0"/>
              </a:rPr>
              <a:t>Sequencing</a:t>
            </a:r>
          </a:p>
          <a:p>
            <a:pPr algn="ctr"/>
            <a:r>
              <a:rPr lang="en-US" sz="3200" dirty="0">
                <a:solidFill>
                  <a:schemeClr val="bg1">
                    <a:lumMod val="85000"/>
                  </a:schemeClr>
                </a:solidFill>
                <a:latin typeface="Helvetica" pitchFamily="2" charset="0"/>
              </a:rPr>
              <a:t>Cell Ranger</a:t>
            </a:r>
          </a:p>
          <a:p>
            <a:pPr algn="ctr"/>
            <a:r>
              <a:rPr lang="en-US" sz="3200" dirty="0">
                <a:solidFill>
                  <a:schemeClr val="bg1">
                    <a:lumMod val="85000"/>
                  </a:schemeClr>
                </a:solidFill>
                <a:latin typeface="Helvetica" pitchFamily="2" charset="0"/>
              </a:rPr>
              <a:t>Downstream Analysis</a:t>
            </a:r>
          </a:p>
          <a:p>
            <a:pPr algn="ctr"/>
            <a:r>
              <a:rPr lang="en-US" sz="3200" dirty="0">
                <a:solidFill>
                  <a:schemeClr val="bg1">
                    <a:lumMod val="85000"/>
                  </a:schemeClr>
                </a:solidFill>
                <a:latin typeface="Helvetica" pitchFamily="2" charset="0"/>
              </a:rPr>
              <a:t>Limitations</a:t>
            </a:r>
          </a:p>
          <a:p>
            <a:pPr marL="285750" indent="-285750">
              <a:buFont typeface="Arial" panose="020B0604020202020204" pitchFamily="34" charset="0"/>
              <a:buChar char="•"/>
            </a:pPr>
            <a:endParaRPr lang="en-US" dirty="0">
              <a:solidFill>
                <a:schemeClr val="bg1">
                  <a:lumMod val="85000"/>
                </a:schemeClr>
              </a:solidFill>
              <a:latin typeface="Helvetica" pitchFamily="2" charset="0"/>
            </a:endParaRPr>
          </a:p>
        </p:txBody>
      </p:sp>
    </p:spTree>
    <p:extLst>
      <p:ext uri="{BB962C8B-B14F-4D97-AF65-F5344CB8AC3E}">
        <p14:creationId xmlns:p14="http://schemas.microsoft.com/office/powerpoint/2010/main" val="31242680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Session 2: scRNA-seq Overview</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0CAC8F71-A1CE-1840-ABFC-9117A7FA0B2D}"/>
              </a:ext>
            </a:extLst>
          </p:cNvPr>
          <p:cNvSpPr txBox="1"/>
          <p:nvPr/>
        </p:nvSpPr>
        <p:spPr>
          <a:xfrm>
            <a:off x="4034000" y="1767006"/>
            <a:ext cx="4124014" cy="3816429"/>
          </a:xfrm>
          <a:prstGeom prst="rect">
            <a:avLst/>
          </a:prstGeom>
          <a:noFill/>
        </p:spPr>
        <p:txBody>
          <a:bodyPr wrap="none" rtlCol="0">
            <a:spAutoFit/>
          </a:bodyPr>
          <a:lstStyle/>
          <a:p>
            <a:pPr algn="ctr"/>
            <a:r>
              <a:rPr lang="en-US" sz="3200" u="sng" dirty="0">
                <a:solidFill>
                  <a:schemeClr val="bg1">
                    <a:lumMod val="85000"/>
                  </a:schemeClr>
                </a:solidFill>
                <a:latin typeface="Helvetica" pitchFamily="2" charset="0"/>
              </a:rPr>
              <a:t>Outline</a:t>
            </a:r>
          </a:p>
          <a:p>
            <a:pPr algn="ctr"/>
            <a:r>
              <a:rPr lang="en-US" sz="3200" dirty="0">
                <a:solidFill>
                  <a:schemeClr val="bg1">
                    <a:lumMod val="85000"/>
                  </a:schemeClr>
                </a:solidFill>
                <a:latin typeface="Helvetica" pitchFamily="2" charset="0"/>
              </a:rPr>
              <a:t>Sample Preparation</a:t>
            </a:r>
          </a:p>
          <a:p>
            <a:pPr algn="ctr"/>
            <a:r>
              <a:rPr lang="en-US" sz="3200" dirty="0">
                <a:solidFill>
                  <a:schemeClr val="tx1">
                    <a:lumMod val="65000"/>
                    <a:lumOff val="35000"/>
                  </a:schemeClr>
                </a:solidFill>
                <a:latin typeface="Helvetica" pitchFamily="2" charset="0"/>
              </a:rPr>
              <a:t>Cluster Generation</a:t>
            </a:r>
          </a:p>
          <a:p>
            <a:pPr algn="ctr"/>
            <a:r>
              <a:rPr lang="en-US" sz="3200" dirty="0">
                <a:solidFill>
                  <a:schemeClr val="tx1">
                    <a:lumMod val="65000"/>
                    <a:lumOff val="35000"/>
                  </a:schemeClr>
                </a:solidFill>
                <a:latin typeface="Helvetica" pitchFamily="2" charset="0"/>
              </a:rPr>
              <a:t>Sequencing</a:t>
            </a:r>
          </a:p>
          <a:p>
            <a:pPr algn="ctr"/>
            <a:r>
              <a:rPr lang="en-US" sz="3200" dirty="0">
                <a:solidFill>
                  <a:schemeClr val="tx1">
                    <a:lumMod val="65000"/>
                    <a:lumOff val="35000"/>
                  </a:schemeClr>
                </a:solidFill>
                <a:latin typeface="Helvetica" pitchFamily="2" charset="0"/>
              </a:rPr>
              <a:t>Cell Ranger</a:t>
            </a:r>
          </a:p>
          <a:p>
            <a:pPr algn="ctr"/>
            <a:r>
              <a:rPr lang="en-US" sz="3200" dirty="0">
                <a:solidFill>
                  <a:schemeClr val="tx1">
                    <a:lumMod val="65000"/>
                    <a:lumOff val="35000"/>
                  </a:schemeClr>
                </a:solidFill>
                <a:latin typeface="Helvetica" pitchFamily="2" charset="0"/>
              </a:rPr>
              <a:t>Downstream Analysis</a:t>
            </a:r>
          </a:p>
          <a:p>
            <a:pPr algn="ctr"/>
            <a:r>
              <a:rPr lang="en-US" sz="3200" dirty="0">
                <a:solidFill>
                  <a:schemeClr val="tx1">
                    <a:lumMod val="65000"/>
                    <a:lumOff val="35000"/>
                  </a:schemeClr>
                </a:solidFill>
                <a:latin typeface="Helvetica" pitchFamily="2" charset="0"/>
              </a:rPr>
              <a:t>Limitations</a:t>
            </a:r>
          </a:p>
          <a:p>
            <a:pPr marL="285750" indent="-285750">
              <a:buFont typeface="Arial" panose="020B0604020202020204" pitchFamily="34" charset="0"/>
              <a:buChar char="•"/>
            </a:pPr>
            <a:endParaRPr lang="en-US" dirty="0">
              <a:solidFill>
                <a:schemeClr val="bg1">
                  <a:lumMod val="85000"/>
                </a:schemeClr>
              </a:solidFill>
              <a:latin typeface="Helvetica" pitchFamily="2" charset="0"/>
            </a:endParaRPr>
          </a:p>
        </p:txBody>
      </p:sp>
    </p:spTree>
    <p:extLst>
      <p:ext uri="{BB962C8B-B14F-4D97-AF65-F5344CB8AC3E}">
        <p14:creationId xmlns:p14="http://schemas.microsoft.com/office/powerpoint/2010/main" val="16191941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Sample Preparation</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2"/>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pic>
        <p:nvPicPr>
          <p:cNvPr id="6" name="Picture 2" descr="Diagram of the 10x Genomics Chromium cell capture process. (A) Steps in the cell capture process. Barcoded gel beads are passed into a microfluidic device along with dissociated cells where they are captured in aqueous droplets in an oil solution. Cells are lysed within the droplets and mRNA is reverse transcribed to produced barcoded cDNA. Droplets are then broken and the cDNA collected for sequencing. (B) Structure of the gel bead capture probe including adaptor, cell barcode, UMI and poly(T) tail. Adapted using images from 10x Genomics.">
            <a:extLst>
              <a:ext uri="{FF2B5EF4-FFF2-40B4-BE49-F238E27FC236}">
                <a16:creationId xmlns:a16="http://schemas.microsoft.com/office/drawing/2014/main" id="{46A2FD73-D82F-F44A-8C5D-F803119E5E6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46727"/>
          <a:stretch/>
        </p:blipFill>
        <p:spPr bwMode="auto">
          <a:xfrm>
            <a:off x="2043190" y="2107813"/>
            <a:ext cx="8105620" cy="3123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14133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Diagram of the 10x Genomics Chromium cell capture process. (A) Steps in the cell capture process. Barcoded gel beads are passed into a microfluidic device along with dissociated cells where they are captured in aqueous droplets in an oil solution. Cells are lysed within the droplets and mRNA is reverse transcribed to produced barcoded cDNA. Droplets are then broken and the cDNA collected for sequencing. (B) Structure of the gel bead capture probe including adaptor, cell barcode, UMI and poly(T) tail. Adapted using images from 10x Genomics.">
            <a:extLst>
              <a:ext uri="{FF2B5EF4-FFF2-40B4-BE49-F238E27FC236}">
                <a16:creationId xmlns:a16="http://schemas.microsoft.com/office/drawing/2014/main" id="{5642E608-8F50-1544-AE7A-0B4D6A32EFB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46727"/>
          <a:stretch/>
        </p:blipFill>
        <p:spPr bwMode="auto">
          <a:xfrm>
            <a:off x="2043190" y="2107813"/>
            <a:ext cx="8105620" cy="312308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FAC9348-ACF8-5945-8A1B-8482223CC8BD}"/>
              </a:ext>
            </a:extLst>
          </p:cNvPr>
          <p:cNvSpPr>
            <a:spLocks noGrp="1"/>
          </p:cNvSpPr>
          <p:nvPr>
            <p:ph type="ctrTitle"/>
          </p:nvPr>
        </p:nvSpPr>
        <p:spPr>
          <a:xfrm>
            <a:off x="0" y="1"/>
            <a:ext cx="12192000" cy="825499"/>
          </a:xfrm>
          <a:solidFill>
            <a:srgbClr val="33A956"/>
          </a:solidFill>
        </p:spPr>
        <p:txBody>
          <a:bodyPr>
            <a:normAutofit/>
          </a:bodyPr>
          <a:lstStyle/>
          <a:p>
            <a:r>
              <a:rPr lang="en-US" sz="4800" dirty="0">
                <a:solidFill>
                  <a:schemeClr val="tx1">
                    <a:lumMod val="95000"/>
                    <a:lumOff val="5000"/>
                  </a:schemeClr>
                </a:solidFill>
                <a:latin typeface="Helvetica" pitchFamily="2" charset="0"/>
              </a:rPr>
              <a:t>Sample Preparation</a:t>
            </a:r>
          </a:p>
        </p:txBody>
      </p:sp>
      <p:pic>
        <p:nvPicPr>
          <p:cNvPr id="5" name="Picture 4" descr="A picture containing text, sign&#10;&#10;Description automatically generated">
            <a:extLst>
              <a:ext uri="{FF2B5EF4-FFF2-40B4-BE49-F238E27FC236}">
                <a16:creationId xmlns:a16="http://schemas.microsoft.com/office/drawing/2014/main" id="{83D9EE29-6405-AC4E-8281-7A658B6CD44C}"/>
              </a:ext>
            </a:extLst>
          </p:cNvPr>
          <p:cNvPicPr>
            <a:picLocks noChangeAspect="1"/>
          </p:cNvPicPr>
          <p:nvPr/>
        </p:nvPicPr>
        <p:blipFill>
          <a:blip r:embed="rId4"/>
          <a:stretch>
            <a:fillRect/>
          </a:stretch>
        </p:blipFill>
        <p:spPr>
          <a:xfrm>
            <a:off x="88900" y="5803900"/>
            <a:ext cx="825500" cy="948987"/>
          </a:xfrm>
          <a:prstGeom prst="rect">
            <a:avLst/>
          </a:prstGeom>
        </p:spPr>
      </p:pic>
      <p:cxnSp>
        <p:nvCxnSpPr>
          <p:cNvPr id="7" name="Straight Connector 6">
            <a:extLst>
              <a:ext uri="{FF2B5EF4-FFF2-40B4-BE49-F238E27FC236}">
                <a16:creationId xmlns:a16="http://schemas.microsoft.com/office/drawing/2014/main" id="{10445C5C-9E2F-4B48-B95E-86C836B017E5}"/>
              </a:ext>
            </a:extLst>
          </p:cNvPr>
          <p:cNvCxnSpPr/>
          <p:nvPr/>
        </p:nvCxnSpPr>
        <p:spPr>
          <a:xfrm>
            <a:off x="0" y="825500"/>
            <a:ext cx="12192000" cy="0"/>
          </a:xfrm>
          <a:prstGeom prst="line">
            <a:avLst/>
          </a:prstGeom>
          <a:ln w="38100">
            <a:solidFill>
              <a:srgbClr val="9F2B68"/>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75DF1539-88F1-1145-8BDE-8622FFC64D96}"/>
              </a:ext>
            </a:extLst>
          </p:cNvPr>
          <p:cNvSpPr/>
          <p:nvPr/>
        </p:nvSpPr>
        <p:spPr>
          <a:xfrm>
            <a:off x="9006167" y="3752674"/>
            <a:ext cx="1038786" cy="1410991"/>
          </a:xfrm>
          <a:prstGeom prst="rect">
            <a:avLst/>
          </a:prstGeom>
          <a:noFill/>
          <a:ln w="38100">
            <a:solidFill>
              <a:srgbClr val="9F2B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2C291B12-5DAF-DD46-887A-A14A5478E2F7}"/>
              </a:ext>
            </a:extLst>
          </p:cNvPr>
          <p:cNvSpPr txBox="1"/>
          <p:nvPr/>
        </p:nvSpPr>
        <p:spPr>
          <a:xfrm>
            <a:off x="8193267" y="5258256"/>
            <a:ext cx="2664585" cy="646331"/>
          </a:xfrm>
          <a:prstGeom prst="rect">
            <a:avLst/>
          </a:prstGeom>
          <a:noFill/>
          <a:ln w="0">
            <a:noFill/>
          </a:ln>
        </p:spPr>
        <p:txBody>
          <a:bodyPr wrap="square" rtlCol="0">
            <a:spAutoFit/>
          </a:bodyPr>
          <a:lstStyle/>
          <a:p>
            <a:pPr algn="ctr"/>
            <a:r>
              <a:rPr lang="en-US" dirty="0">
                <a:solidFill>
                  <a:schemeClr val="bg1">
                    <a:lumMod val="85000"/>
                  </a:schemeClr>
                </a:solidFill>
                <a:latin typeface="Helvetica" pitchFamily="2" charset="0"/>
              </a:rPr>
              <a:t>Get nucleic acids from cell type of interest!</a:t>
            </a:r>
          </a:p>
        </p:txBody>
      </p:sp>
    </p:spTree>
    <p:extLst>
      <p:ext uri="{BB962C8B-B14F-4D97-AF65-F5344CB8AC3E}">
        <p14:creationId xmlns:p14="http://schemas.microsoft.com/office/powerpoint/2010/main" val="22580628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6086</TotalTime>
  <Words>1187</Words>
  <Application>Microsoft Macintosh PowerPoint</Application>
  <PresentationFormat>Widescreen</PresentationFormat>
  <Paragraphs>242</Paragraphs>
  <Slides>51</Slides>
  <Notes>17</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Arial</vt:lpstr>
      <vt:lpstr>Calibri</vt:lpstr>
      <vt:lpstr>Calibri Light</vt:lpstr>
      <vt:lpstr>Helvetica</vt:lpstr>
      <vt:lpstr>Office Theme</vt:lpstr>
      <vt:lpstr>PowerPoint Presentation</vt:lpstr>
      <vt:lpstr>Session 2: scRNA-seq Overview</vt:lpstr>
      <vt:lpstr>Session 2: scRNA-seq Overview</vt:lpstr>
      <vt:lpstr>Session 2: scRNA-seq Overview</vt:lpstr>
      <vt:lpstr>Session 2: scRNA-seq Overview</vt:lpstr>
      <vt:lpstr>Session 2: scRNA-seq Overview</vt:lpstr>
      <vt:lpstr>Session 2: scRNA-seq Overview</vt:lpstr>
      <vt:lpstr>Sample Preparation</vt:lpstr>
      <vt:lpstr>Sample Preparation</vt:lpstr>
      <vt:lpstr>Sample Preparation</vt:lpstr>
      <vt:lpstr>Sample Preparation</vt:lpstr>
      <vt:lpstr>Sample Preparation</vt:lpstr>
      <vt:lpstr>Session 2: scRNA-seq Overview</vt:lpstr>
      <vt:lpstr>Session 2: scRNA-seq Overview</vt:lpstr>
      <vt:lpstr>Cluster Generation</vt:lpstr>
      <vt:lpstr>Cluster Generation</vt:lpstr>
      <vt:lpstr>Cluster Generation</vt:lpstr>
      <vt:lpstr>Cluster Generation</vt:lpstr>
      <vt:lpstr>Session 2: scRNA-seq Overview</vt:lpstr>
      <vt:lpstr>Session 2: scRNA-seq Overview</vt:lpstr>
      <vt:lpstr>Sequencing</vt:lpstr>
      <vt:lpstr>Sequencing</vt:lpstr>
      <vt:lpstr>Sequencing</vt:lpstr>
      <vt:lpstr>Session 2: scRNA-seq Overview</vt:lpstr>
      <vt:lpstr>Session 2: scRNA-seq Overview</vt:lpstr>
      <vt:lpstr>Cell Ranger</vt:lpstr>
      <vt:lpstr>Cell Ranger</vt:lpstr>
      <vt:lpstr>Cell Ranger</vt:lpstr>
      <vt:lpstr>Cell Ranger</vt:lpstr>
      <vt:lpstr>Cell Ranger</vt:lpstr>
      <vt:lpstr>Cell Ranger</vt:lpstr>
      <vt:lpstr>Cell Ranger</vt:lpstr>
      <vt:lpstr>Cell Ranger</vt:lpstr>
      <vt:lpstr>Cell Ranger</vt:lpstr>
      <vt:lpstr>Cell Ranger</vt:lpstr>
      <vt:lpstr>Cell Ranger</vt:lpstr>
      <vt:lpstr>Cell Ranger</vt:lpstr>
      <vt:lpstr>Cell Ranger</vt:lpstr>
      <vt:lpstr>Cell Ranger</vt:lpstr>
      <vt:lpstr>Cell Ranger</vt:lpstr>
      <vt:lpstr>Session 2: scRNA-seq Overview</vt:lpstr>
      <vt:lpstr>Session 2: scRNA-seq Overview</vt:lpstr>
      <vt:lpstr>Downstream Analysis</vt:lpstr>
      <vt:lpstr>Downstream Analysis</vt:lpstr>
      <vt:lpstr>Downstream Analysis</vt:lpstr>
      <vt:lpstr>Downstream Analysis</vt:lpstr>
      <vt:lpstr>Downstream Analysis</vt:lpstr>
      <vt:lpstr>Session 2: scRNA-seq Overview</vt:lpstr>
      <vt:lpstr>Session 2: scRNA-seq Overview</vt:lpstr>
      <vt:lpstr>Limitations</vt:lpstr>
      <vt:lpstr>Let’s explore bodhi!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 Bio scRNA-seq Workshop</dc:title>
  <dc:creator>Winkler, Caitlin C</dc:creator>
  <cp:lastModifiedBy>Winkler, Caitlin C</cp:lastModifiedBy>
  <cp:revision>71</cp:revision>
  <dcterms:created xsi:type="dcterms:W3CDTF">2021-10-25T16:54:22Z</dcterms:created>
  <dcterms:modified xsi:type="dcterms:W3CDTF">2021-11-01T16:18:09Z</dcterms:modified>
</cp:coreProperties>
</file>

<file path=docProps/thumbnail.jpeg>
</file>